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Lato"/>
      <p:regular r:id="rId15"/>
      <p:bold r:id="rId16"/>
      <p:italic r:id="rId17"/>
      <p:boldItalic r:id="rId18"/>
    </p:embeddedFont>
    <p:embeddedFont>
      <p:font typeface="Special Elite"/>
      <p:regular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slide" Target="slides/slide9.xml"/><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19" Type="http://schemas.openxmlformats.org/officeDocument/2006/relationships/font" Target="fonts/SpecialElite-regular.fntdata"/><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a51b20bd04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a51b20bd04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9fd98a6037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9fd98a6037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a685142b1c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a685142b1c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a685142e4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a685142e4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9effeb983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9effeb983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9f62f5dc9a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9f62f5dc9a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9fd2199697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9fd219969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9fd98a6037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9fd98a603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9fd98a603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9fd98a603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youtube.com/watch?v=Bc6r3NiKAck" TargetMode="Externa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hyperlink" Target="https://docs.google.com/forms/d/1K3H4LhIbfHrmn7o7Isl59l8utiYJW-LLOlQIf5HOygs/edi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hyperlink" Target="http://www.youtube.com/watch?v=rpolpKTWrp4" TargetMode="External"/><Relationship Id="rId5"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hyperlink" Target="http://www.youtube.com/watch?v=0QXmmP4psbA" TargetMode="External"/><Relationship Id="rId5"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hyperlink" Target="http://www.youtube.com/watch?v=HtL451fgKZo" TargetMode="External"/><Relationship Id="rId5"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hyperlink" Target="https://docs.google.com/forms/d/1dOMz1bbFWkzyhcfSbtM1aW0i_uVe3q7i9Ba8epR9MfM/edi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hyperlink" Target="https://podcasts.apple.com/us/podcast/epispde-1-how-to-deal-stress-anxiety-in-stressful-anxious/id1518620024?i=1000478037585" TargetMode="External"/><Relationship Id="rId5" Type="http://schemas.openxmlformats.org/officeDocument/2006/relationships/hyperlink" Target="https://www.theshineapp.com/" TargetMode="External"/><Relationship Id="rId6" Type="http://schemas.openxmlformats.org/officeDocument/2006/relationships/hyperlink" Target="https://www.anxietycanada.com/resources/mindshift-cbt/" TargetMode="External"/><Relationship Id="rId7" Type="http://schemas.openxmlformats.org/officeDocument/2006/relationships/hyperlink" Target="https://www.calm.com/" TargetMode="External"/><Relationship Id="rId8" Type="http://schemas.openxmlformats.org/officeDocument/2006/relationships/hyperlink" Target="https://mystrength.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hyperlink" Target="https://www.anxietycanada.com/" TargetMode="External"/><Relationship Id="rId5" Type="http://schemas.openxmlformats.org/officeDocument/2006/relationships/hyperlink" Target="https://drive.google.com/file/d/1lkLmwwlaSf_UkA8RjWp468BVgNIQznc4/view?usp=sharing" TargetMode="External"/><Relationship Id="rId6" Type="http://schemas.openxmlformats.org/officeDocument/2006/relationships/hyperlink" Target="https://drive.google.com/file/d/1Q5gFdbIGz8e9Ktf959JX9gWykiy-dtvA/view?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6C3E8"/>
        </a:solidFill>
      </p:bgPr>
    </p:bg>
    <p:spTree>
      <p:nvGrpSpPr>
        <p:cNvPr id="53" name="Shape 53"/>
        <p:cNvGrpSpPr/>
        <p:nvPr/>
      </p:nvGrpSpPr>
      <p:grpSpPr>
        <a:xfrm>
          <a:off x="0" y="0"/>
          <a:ext cx="0" cy="0"/>
          <a:chOff x="0" y="0"/>
          <a:chExt cx="0" cy="0"/>
        </a:xfrm>
      </p:grpSpPr>
      <p:sp>
        <p:nvSpPr>
          <p:cNvPr id="54" name="Google Shape;54;p13"/>
          <p:cNvSpPr txBox="1"/>
          <p:nvPr/>
        </p:nvSpPr>
        <p:spPr>
          <a:xfrm>
            <a:off x="-144800" y="4005075"/>
            <a:ext cx="9144000" cy="1345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Special Elite"/>
                <a:ea typeface="Special Elite"/>
                <a:cs typeface="Special Elite"/>
                <a:sym typeface="Special Elite"/>
              </a:rPr>
              <a:t> 5 Weeks of Wellness:</a:t>
            </a:r>
            <a:r>
              <a:rPr lang="en" sz="1900">
                <a:solidFill>
                  <a:srgbClr val="FFFFFF"/>
                </a:solidFill>
                <a:latin typeface="Special Elite"/>
                <a:ea typeface="Special Elite"/>
                <a:cs typeface="Special Elite"/>
                <a:sym typeface="Special Elite"/>
              </a:rPr>
              <a:t>Skyhawks Strong</a:t>
            </a:r>
            <a:endParaRPr sz="2300">
              <a:solidFill>
                <a:srgbClr val="FFFFFF"/>
              </a:solidFill>
              <a:latin typeface="Special Elite"/>
              <a:ea typeface="Special Elite"/>
              <a:cs typeface="Special Elite"/>
              <a:sym typeface="Special Elite"/>
            </a:endParaRPr>
          </a:p>
        </p:txBody>
      </p:sp>
      <p:pic>
        <p:nvPicPr>
          <p:cNvPr descr="Intro to Anxiety Resources" id="55" name="Google Shape;55;p13" title="Anxiety Intro">
            <a:hlinkClick r:id="rId3"/>
          </p:cNvPr>
          <p:cNvPicPr preferRelativeResize="0"/>
          <p:nvPr/>
        </p:nvPicPr>
        <p:blipFill>
          <a:blip r:embed="rId4">
            <a:alphaModFix/>
          </a:blip>
          <a:stretch>
            <a:fillRect/>
          </a:stretch>
        </p:blipFill>
        <p:spPr>
          <a:xfrm>
            <a:off x="2141200" y="644675"/>
            <a:ext cx="4572000" cy="3429000"/>
          </a:xfrm>
          <a:prstGeom prst="rect">
            <a:avLst/>
          </a:prstGeom>
          <a:noFill/>
          <a:ln>
            <a:noFill/>
          </a:ln>
        </p:spPr>
      </p:pic>
      <p:sp>
        <p:nvSpPr>
          <p:cNvPr id="56" name="Google Shape;56;p13"/>
          <p:cNvSpPr txBox="1"/>
          <p:nvPr/>
        </p:nvSpPr>
        <p:spPr>
          <a:xfrm>
            <a:off x="150875" y="137150"/>
            <a:ext cx="8848200" cy="342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rgbClr val="FFFFFF"/>
                </a:solidFill>
                <a:latin typeface="Special Elite"/>
                <a:ea typeface="Special Elite"/>
                <a:cs typeface="Special Elite"/>
                <a:sym typeface="Special Elite"/>
              </a:rPr>
              <a:t>Anxiety </a:t>
            </a:r>
            <a:endParaRPr sz="2200">
              <a:solidFill>
                <a:srgbClr val="FFFFFF"/>
              </a:solidFill>
              <a:latin typeface="Special Elite"/>
              <a:ea typeface="Special Elite"/>
              <a:cs typeface="Special Elite"/>
              <a:sym typeface="Special Elit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
                                        </p:tgtEl>
                                        <p:attrNameLst>
                                          <p:attrName>style.visibility</p:attrName>
                                        </p:attrNameLst>
                                      </p:cBhvr>
                                      <p:to>
                                        <p:strVal val="visible"/>
                                      </p:to>
                                    </p:set>
                                    <p:animEffect filter="fade" transition="in">
                                      <p:cBhvr>
                                        <p:cTn dur="1000"/>
                                        <p:tgtEl>
                                          <p:spTgt spid="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6C3E8"/>
        </a:solidFill>
      </p:bgPr>
    </p:bg>
    <p:spTree>
      <p:nvGrpSpPr>
        <p:cNvPr id="60" name="Shape 60"/>
        <p:cNvGrpSpPr/>
        <p:nvPr/>
      </p:nvGrpSpPr>
      <p:grpSpPr>
        <a:xfrm>
          <a:off x="0" y="0"/>
          <a:ext cx="0" cy="0"/>
          <a:chOff x="0" y="0"/>
          <a:chExt cx="0" cy="0"/>
        </a:xfrm>
      </p:grpSpPr>
      <p:pic>
        <p:nvPicPr>
          <p:cNvPr id="61" name="Google Shape;61;p14"/>
          <p:cNvPicPr preferRelativeResize="0"/>
          <p:nvPr/>
        </p:nvPicPr>
        <p:blipFill>
          <a:blip r:embed="rId3">
            <a:alphaModFix/>
          </a:blip>
          <a:stretch>
            <a:fillRect/>
          </a:stretch>
        </p:blipFill>
        <p:spPr>
          <a:xfrm>
            <a:off x="0" y="0"/>
            <a:ext cx="2657450" cy="1488175"/>
          </a:xfrm>
          <a:prstGeom prst="rect">
            <a:avLst/>
          </a:prstGeom>
          <a:noFill/>
          <a:ln>
            <a:noFill/>
          </a:ln>
        </p:spPr>
      </p:pic>
      <p:sp>
        <p:nvSpPr>
          <p:cNvPr id="62" name="Google Shape;62;p14"/>
          <p:cNvSpPr txBox="1"/>
          <p:nvPr/>
        </p:nvSpPr>
        <p:spPr>
          <a:xfrm>
            <a:off x="1060650" y="1488175"/>
            <a:ext cx="7022700" cy="221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ctr">
              <a:spcBef>
                <a:spcPts val="0"/>
              </a:spcBef>
              <a:spcAft>
                <a:spcPts val="0"/>
              </a:spcAft>
              <a:buClr>
                <a:schemeClr val="dk1"/>
              </a:buClr>
              <a:buSzPts val="1100"/>
              <a:buFont typeface="Arial"/>
              <a:buNone/>
            </a:pPr>
            <a:r>
              <a:rPr lang="en" sz="2700" u="sng">
                <a:solidFill>
                  <a:schemeClr val="dk1"/>
                </a:solidFill>
                <a:hlinkClick r:id="rId4">
                  <a:extLst>
                    <a:ext uri="{A12FA001-AC4F-418D-AE19-62706E023703}">
                      <ahyp:hlinkClr val="tx"/>
                    </a:ext>
                  </a:extLst>
                </a:hlinkClick>
              </a:rPr>
              <a:t>Beginning Survey link</a:t>
            </a:r>
            <a:endParaRPr sz="2200"/>
          </a:p>
        </p:txBody>
      </p:sp>
      <p:sp>
        <p:nvSpPr>
          <p:cNvPr id="63" name="Google Shape;63;p14"/>
          <p:cNvSpPr txBox="1"/>
          <p:nvPr/>
        </p:nvSpPr>
        <p:spPr>
          <a:xfrm>
            <a:off x="1561350" y="1095625"/>
            <a:ext cx="60213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2200"/>
          </a:p>
          <a:p>
            <a:pPr indent="0" lvl="0" marL="0" rtl="0" algn="l">
              <a:spcBef>
                <a:spcPts val="0"/>
              </a:spcBef>
              <a:spcAft>
                <a:spcPts val="0"/>
              </a:spcAft>
              <a:buNone/>
            </a:pPr>
            <a:r>
              <a:t/>
            </a:r>
            <a:endParaRPr sz="2200"/>
          </a:p>
          <a:p>
            <a:pPr indent="0" lvl="0" marL="0" rtl="0" algn="l">
              <a:spcBef>
                <a:spcPts val="0"/>
              </a:spcBef>
              <a:spcAft>
                <a:spcPts val="0"/>
              </a:spcAft>
              <a:buNone/>
            </a:pPr>
            <a:r>
              <a:t/>
            </a:r>
            <a:endParaRPr sz="2900"/>
          </a:p>
        </p:txBody>
      </p:sp>
      <p:sp>
        <p:nvSpPr>
          <p:cNvPr id="64" name="Google Shape;64;p14"/>
          <p:cNvSpPr txBox="1"/>
          <p:nvPr/>
        </p:nvSpPr>
        <p:spPr>
          <a:xfrm>
            <a:off x="2537450" y="123450"/>
            <a:ext cx="4539900" cy="76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FFFF"/>
                </a:solidFill>
                <a:latin typeface="Special Elite"/>
                <a:ea typeface="Special Elite"/>
                <a:cs typeface="Special Elite"/>
                <a:sym typeface="Special Elite"/>
              </a:rPr>
              <a:t>Survey</a:t>
            </a:r>
            <a:endParaRPr sz="3600">
              <a:solidFill>
                <a:srgbClr val="FFFFFF"/>
              </a:solidFill>
              <a:latin typeface="Special Elite"/>
              <a:ea typeface="Special Elite"/>
              <a:cs typeface="Special Elite"/>
              <a:sym typeface="Special Elit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6C3E8"/>
        </a:solidFill>
      </p:bgPr>
    </p:bg>
    <p:spTree>
      <p:nvGrpSpPr>
        <p:cNvPr id="68" name="Shape 68"/>
        <p:cNvGrpSpPr/>
        <p:nvPr/>
      </p:nvGrpSpPr>
      <p:grpSpPr>
        <a:xfrm>
          <a:off x="0" y="0"/>
          <a:ext cx="0" cy="0"/>
          <a:chOff x="0" y="0"/>
          <a:chExt cx="0" cy="0"/>
        </a:xfrm>
      </p:grpSpPr>
      <p:pic>
        <p:nvPicPr>
          <p:cNvPr id="69" name="Google Shape;69;p15"/>
          <p:cNvPicPr preferRelativeResize="0"/>
          <p:nvPr/>
        </p:nvPicPr>
        <p:blipFill>
          <a:blip r:embed="rId3">
            <a:alphaModFix/>
          </a:blip>
          <a:stretch>
            <a:fillRect/>
          </a:stretch>
        </p:blipFill>
        <p:spPr>
          <a:xfrm>
            <a:off x="0" y="0"/>
            <a:ext cx="2657450" cy="1488175"/>
          </a:xfrm>
          <a:prstGeom prst="rect">
            <a:avLst/>
          </a:prstGeom>
          <a:noFill/>
          <a:ln>
            <a:noFill/>
          </a:ln>
        </p:spPr>
      </p:pic>
      <p:sp>
        <p:nvSpPr>
          <p:cNvPr id="70" name="Google Shape;70;p15"/>
          <p:cNvSpPr txBox="1"/>
          <p:nvPr/>
        </p:nvSpPr>
        <p:spPr>
          <a:xfrm>
            <a:off x="2496325" y="370325"/>
            <a:ext cx="7022700" cy="101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FFFF"/>
                </a:solidFill>
                <a:latin typeface="Special Elite"/>
                <a:ea typeface="Special Elite"/>
                <a:cs typeface="Special Elite"/>
                <a:sym typeface="Special Elite"/>
              </a:rPr>
              <a:t> </a:t>
            </a:r>
            <a:r>
              <a:rPr lang="en" sz="3600">
                <a:solidFill>
                  <a:srgbClr val="FFFFFF"/>
                </a:solidFill>
                <a:latin typeface="Special Elite"/>
                <a:ea typeface="Special Elite"/>
                <a:cs typeface="Special Elite"/>
                <a:sym typeface="Special Elite"/>
              </a:rPr>
              <a:t>What is Anxiety?</a:t>
            </a:r>
            <a:endParaRPr sz="2200">
              <a:solidFill>
                <a:srgbClr val="FFFFFF"/>
              </a:solidFill>
              <a:latin typeface="Special Elite"/>
              <a:ea typeface="Special Elite"/>
              <a:cs typeface="Special Elite"/>
              <a:sym typeface="Special Elite"/>
            </a:endParaRPr>
          </a:p>
        </p:txBody>
      </p:sp>
      <p:pic>
        <p:nvPicPr>
          <p:cNvPr descr="Watch this video developed by Anxiety Canada to learn how anxiety keeps us alive, and how worries in your head affect what you feel in your body.&#10;&#10;Anxiety Canada created this video with support from BC Partners for Mental Health and Addictions Information. &#10;&#10;The BC Partners are a group of seven leading provincial mental health and addictions non-profit agencies: Anxiety Canada, BC Schizophrenia Society, Centre for Addictions Research of BC, Canadian Mental Health Association's BC Division, FORCE Society for Kids' Mental Health, Family Services of the North Shore's Jessie's Legacy Program and Mood Disorders Association of BC.&#10;&#10;For further information, please visit the following sites:&#10;www.AnxietyCanada.com&#10;http://www.HereToHelp.bc.ca" id="71" name="Google Shape;71;p15" title="Fight Flight Freeze – Anxiety Explained For Teens">
            <a:hlinkClick r:id="rId4"/>
          </p:cNvPr>
          <p:cNvPicPr preferRelativeResize="0"/>
          <p:nvPr/>
        </p:nvPicPr>
        <p:blipFill>
          <a:blip r:embed="rId5">
            <a:alphaModFix/>
          </a:blip>
          <a:stretch>
            <a:fillRect/>
          </a:stretch>
        </p:blipFill>
        <p:spPr>
          <a:xfrm>
            <a:off x="2443513" y="1385225"/>
            <a:ext cx="4256966" cy="31927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6C3E8"/>
        </a:solidFill>
      </p:bgPr>
    </p:bg>
    <p:spTree>
      <p:nvGrpSpPr>
        <p:cNvPr id="75" name="Shape 75"/>
        <p:cNvGrpSpPr/>
        <p:nvPr/>
      </p:nvGrpSpPr>
      <p:grpSpPr>
        <a:xfrm>
          <a:off x="0" y="0"/>
          <a:ext cx="0" cy="0"/>
          <a:chOff x="0" y="0"/>
          <a:chExt cx="0" cy="0"/>
        </a:xfrm>
      </p:grpSpPr>
      <p:pic>
        <p:nvPicPr>
          <p:cNvPr id="76" name="Google Shape;76;p16"/>
          <p:cNvPicPr preferRelativeResize="0"/>
          <p:nvPr/>
        </p:nvPicPr>
        <p:blipFill>
          <a:blip r:embed="rId3">
            <a:alphaModFix/>
          </a:blip>
          <a:stretch>
            <a:fillRect/>
          </a:stretch>
        </p:blipFill>
        <p:spPr>
          <a:xfrm>
            <a:off x="0" y="-3"/>
            <a:ext cx="2118625" cy="1186450"/>
          </a:xfrm>
          <a:prstGeom prst="rect">
            <a:avLst/>
          </a:prstGeom>
          <a:noFill/>
          <a:ln>
            <a:noFill/>
          </a:ln>
        </p:spPr>
      </p:pic>
      <p:sp>
        <p:nvSpPr>
          <p:cNvPr id="77" name="Google Shape;77;p16"/>
          <p:cNvSpPr txBox="1"/>
          <p:nvPr/>
        </p:nvSpPr>
        <p:spPr>
          <a:xfrm>
            <a:off x="1892825" y="-12"/>
            <a:ext cx="7022700" cy="101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FFFF"/>
                </a:solidFill>
                <a:latin typeface="Special Elite"/>
                <a:ea typeface="Special Elite"/>
                <a:cs typeface="Special Elite"/>
                <a:sym typeface="Special Elite"/>
              </a:rPr>
              <a:t>You are more than just your anxious </a:t>
            </a:r>
            <a:r>
              <a:rPr lang="en" sz="3600">
                <a:solidFill>
                  <a:srgbClr val="FFFFFF"/>
                </a:solidFill>
                <a:latin typeface="Special Elite"/>
                <a:ea typeface="Special Elite"/>
                <a:cs typeface="Special Elite"/>
                <a:sym typeface="Special Elite"/>
              </a:rPr>
              <a:t>thoughts</a:t>
            </a:r>
            <a:r>
              <a:rPr lang="en" sz="3600">
                <a:solidFill>
                  <a:srgbClr val="FFFFFF"/>
                </a:solidFill>
                <a:latin typeface="Special Elite"/>
                <a:ea typeface="Special Elite"/>
                <a:cs typeface="Special Elite"/>
                <a:sym typeface="Special Elite"/>
              </a:rPr>
              <a:t>.</a:t>
            </a:r>
            <a:endParaRPr sz="4000">
              <a:solidFill>
                <a:srgbClr val="FFFFFF"/>
              </a:solidFill>
              <a:latin typeface="Special Elite"/>
              <a:ea typeface="Special Elite"/>
              <a:cs typeface="Special Elite"/>
              <a:sym typeface="Special Elite"/>
            </a:endParaRPr>
          </a:p>
        </p:txBody>
      </p:sp>
      <p:pic>
        <p:nvPicPr>
          <p:cNvPr descr="This video explains some of the things you can try when you feel overwhelmed by your thoughts. After the video, take a few moments to observe your thoughts with curiosity, paying attention to how each one makes you feel. Paying attention to your thoughts and sorting through them takes practice and patience.&#10;&#10;For more information, visit: https://teens.aboutkidshealth.ca/mentalhealth&#10;&#10;This video is provided for general information only. It does not replace a diagnosis or medical advice from a healthcare professional who has examined your child and understands their unique needs. Please speak with your doctor to check if the content is suitable for your situation.&#10;&#10;#mentalhealth&#10;#positivethinking&#10;&#10;Follow us on: &#10;Facebook: http://www.facebook.com/aboutkidshealth &#10;Twitter: http://www.twitter.com/aboutkidshealth&#10;Pinterest: http://www.pinterest.com/aboutkidshealth&#10;&#10;TRANSCRIPT&#10;Every day, we have thousands of thoughts, emotions, urges, memories and feelings. From the time we wake up in the morning, all throughout the day, to when we lay down to sleep at night. No matter who we are, we all have thoughts swirling around in our heads. We even think and feel in our dreams.&#10;Often, we don’t realize how many thoughts we are having, and we get lost in them. Sometimes, we’re not even aware that we’re thinking. We seem to be swimming in a sea of our own thoughts. When we are surrounded by our thoughts, it’s easy to get caught up in them and react automatically, sometimes in ways we don’t even mean to react. We might hold onto some thoughts, even when we don’t want to, and it can feel like our thoughts are overwhelming. But thoughts are not facts, and they are not always true, even if they seem to be. Next time you feel caught up in your thoughts, try paying attention to them with curiosity, and not judgment. &#10;It doesn’t matter if they are true or false, right or wrong; just notice them. How fast or slow are they? Are they are all very different from each other? Or perhaps you are having the same ones over and over again.&#10;Maybe they’re even focused on one theme. Some of these thoughts may be unwanted. But instead of reacting to them, notice what happens to your body sensations and your emotions when you have these thoughts. Perhaps you will notice if they are bringing you closer to or further away from what is important to you or the goals you have for yourself. Observing your thoughts&#10;is a skill that takes practice, like playing an instrument. Sometimes it'll be easy for you to be able to notice and respond to your thoughts. Other times, you might have to work really hard to get some distance from them.&#10;You might even have to keep letting go of the same unwanted thought over and over again.&#10;&#10;But don’t give up. Keep trying. Like waves in the ocean, thoughts are always passing through our minds, and can affect how we feel and what we do.&#10;But they are not “us”, and we are not our thoughts. Learning to be aware of our thoughts can allow us to respond with more choice instead of reacting in ways we may regret. Observing our thoughts gives us some distance to see how our thoughts make us feel. We can then choose to act in ways that bring us closer to the things and the people that are important to us. Remember, you are not your thoughts. Try observing your thoughts with curiosity. Try it right now." id="78" name="Google Shape;78;p16" title="You are not your thoughts">
            <a:hlinkClick r:id="rId4"/>
          </p:cNvPr>
          <p:cNvPicPr preferRelativeResize="0"/>
          <p:nvPr/>
        </p:nvPicPr>
        <p:blipFill>
          <a:blip r:embed="rId5">
            <a:alphaModFix/>
          </a:blip>
          <a:stretch>
            <a:fillRect/>
          </a:stretch>
        </p:blipFill>
        <p:spPr>
          <a:xfrm>
            <a:off x="2180577" y="1405875"/>
            <a:ext cx="4782848" cy="35871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6C3E8"/>
        </a:solidFill>
      </p:bgPr>
    </p:bg>
    <p:spTree>
      <p:nvGrpSpPr>
        <p:cNvPr id="82" name="Shape 82"/>
        <p:cNvGrpSpPr/>
        <p:nvPr/>
      </p:nvGrpSpPr>
      <p:grpSpPr>
        <a:xfrm>
          <a:off x="0" y="0"/>
          <a:ext cx="0" cy="0"/>
          <a:chOff x="0" y="0"/>
          <a:chExt cx="0" cy="0"/>
        </a:xfrm>
      </p:grpSpPr>
      <p:pic>
        <p:nvPicPr>
          <p:cNvPr id="83" name="Google Shape;83;p17"/>
          <p:cNvPicPr preferRelativeResize="0"/>
          <p:nvPr/>
        </p:nvPicPr>
        <p:blipFill>
          <a:blip r:embed="rId3">
            <a:alphaModFix/>
          </a:blip>
          <a:stretch>
            <a:fillRect/>
          </a:stretch>
        </p:blipFill>
        <p:spPr>
          <a:xfrm>
            <a:off x="0" y="0"/>
            <a:ext cx="2657450" cy="1488175"/>
          </a:xfrm>
          <a:prstGeom prst="rect">
            <a:avLst/>
          </a:prstGeom>
          <a:noFill/>
          <a:ln>
            <a:noFill/>
          </a:ln>
        </p:spPr>
      </p:pic>
      <p:sp>
        <p:nvSpPr>
          <p:cNvPr id="84" name="Google Shape;84;p17"/>
          <p:cNvSpPr txBox="1"/>
          <p:nvPr/>
        </p:nvSpPr>
        <p:spPr>
          <a:xfrm>
            <a:off x="2222000" y="0"/>
            <a:ext cx="7022700" cy="101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FFFF"/>
                </a:solidFill>
                <a:latin typeface="Special Elite"/>
                <a:ea typeface="Special Elite"/>
                <a:cs typeface="Special Elite"/>
                <a:sym typeface="Special Elite"/>
              </a:rPr>
              <a:t>What do I do now?</a:t>
            </a:r>
            <a:endParaRPr sz="3600">
              <a:solidFill>
                <a:srgbClr val="FFFFFF"/>
              </a:solidFill>
              <a:latin typeface="Special Elite"/>
              <a:ea typeface="Special Elite"/>
              <a:cs typeface="Special Elite"/>
              <a:sym typeface="Special Elite"/>
            </a:endParaRPr>
          </a:p>
        </p:txBody>
      </p:sp>
      <p:pic>
        <p:nvPicPr>
          <p:cNvPr id="85" name="Google Shape;85;p17" title="Anxiety conclusion">
            <a:hlinkClick r:id="rId4"/>
          </p:cNvPr>
          <p:cNvPicPr preferRelativeResize="0"/>
          <p:nvPr/>
        </p:nvPicPr>
        <p:blipFill>
          <a:blip r:embed="rId5">
            <a:alphaModFix/>
          </a:blip>
          <a:stretch>
            <a:fillRect/>
          </a:stretch>
        </p:blipFill>
        <p:spPr>
          <a:xfrm>
            <a:off x="2221988" y="1014888"/>
            <a:ext cx="4467366" cy="3350525"/>
          </a:xfrm>
          <a:prstGeom prst="rect">
            <a:avLst/>
          </a:prstGeom>
          <a:noFill/>
          <a:ln>
            <a:noFill/>
          </a:ln>
        </p:spPr>
      </p:pic>
      <p:sp>
        <p:nvSpPr>
          <p:cNvPr id="86" name="Google Shape;86;p17"/>
          <p:cNvSpPr txBox="1"/>
          <p:nvPr/>
        </p:nvSpPr>
        <p:spPr>
          <a:xfrm>
            <a:off x="0" y="0"/>
            <a:ext cx="30000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6C3E8"/>
        </a:solidFill>
      </p:bgPr>
    </p:bg>
    <p:spTree>
      <p:nvGrpSpPr>
        <p:cNvPr id="90" name="Shape 90"/>
        <p:cNvGrpSpPr/>
        <p:nvPr/>
      </p:nvGrpSpPr>
      <p:grpSpPr>
        <a:xfrm>
          <a:off x="0" y="0"/>
          <a:ext cx="0" cy="0"/>
          <a:chOff x="0" y="0"/>
          <a:chExt cx="0" cy="0"/>
        </a:xfrm>
      </p:grpSpPr>
      <p:pic>
        <p:nvPicPr>
          <p:cNvPr id="91" name="Google Shape;91;p18"/>
          <p:cNvPicPr preferRelativeResize="0"/>
          <p:nvPr/>
        </p:nvPicPr>
        <p:blipFill>
          <a:blip r:embed="rId3">
            <a:alphaModFix/>
          </a:blip>
          <a:stretch>
            <a:fillRect/>
          </a:stretch>
        </p:blipFill>
        <p:spPr>
          <a:xfrm>
            <a:off x="0" y="0"/>
            <a:ext cx="2657450" cy="1488175"/>
          </a:xfrm>
          <a:prstGeom prst="rect">
            <a:avLst/>
          </a:prstGeom>
          <a:noFill/>
          <a:ln>
            <a:noFill/>
          </a:ln>
        </p:spPr>
      </p:pic>
      <p:sp>
        <p:nvSpPr>
          <p:cNvPr id="92" name="Google Shape;92;p18"/>
          <p:cNvSpPr txBox="1"/>
          <p:nvPr/>
        </p:nvSpPr>
        <p:spPr>
          <a:xfrm>
            <a:off x="2222000" y="0"/>
            <a:ext cx="7022700" cy="101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600">
                <a:solidFill>
                  <a:schemeClr val="lt1"/>
                </a:solidFill>
                <a:latin typeface="Special Elite"/>
                <a:ea typeface="Special Elite"/>
                <a:cs typeface="Special Elite"/>
                <a:sym typeface="Special Elite"/>
              </a:rPr>
              <a:t>Raffle entry ticket</a:t>
            </a:r>
            <a:r>
              <a:rPr lang="en" sz="2200">
                <a:solidFill>
                  <a:schemeClr val="lt1"/>
                </a:solidFill>
                <a:latin typeface="Special Elite"/>
                <a:ea typeface="Special Elite"/>
                <a:cs typeface="Special Elite"/>
                <a:sym typeface="Special Elite"/>
              </a:rPr>
              <a:t> </a:t>
            </a:r>
            <a:endParaRPr/>
          </a:p>
        </p:txBody>
      </p:sp>
      <p:sp>
        <p:nvSpPr>
          <p:cNvPr id="93" name="Google Shape;93;p18"/>
          <p:cNvSpPr txBox="1"/>
          <p:nvPr/>
        </p:nvSpPr>
        <p:spPr>
          <a:xfrm>
            <a:off x="1371600" y="1071750"/>
            <a:ext cx="60213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2200"/>
          </a:p>
          <a:p>
            <a:pPr indent="0" lvl="0" marL="0" rtl="0" algn="l">
              <a:spcBef>
                <a:spcPts val="0"/>
              </a:spcBef>
              <a:spcAft>
                <a:spcPts val="0"/>
              </a:spcAft>
              <a:buNone/>
            </a:pPr>
            <a:r>
              <a:t/>
            </a:r>
            <a:endParaRPr sz="2200"/>
          </a:p>
          <a:p>
            <a:pPr indent="0" lvl="0" marL="0" rtl="0" algn="ctr">
              <a:spcBef>
                <a:spcPts val="0"/>
              </a:spcBef>
              <a:spcAft>
                <a:spcPts val="0"/>
              </a:spcAft>
              <a:buNone/>
            </a:pPr>
            <a:r>
              <a:t/>
            </a:r>
            <a:endParaRPr sz="3400">
              <a:solidFill>
                <a:srgbClr val="FFFFFF"/>
              </a:solidFill>
              <a:latin typeface="Special Elite"/>
              <a:ea typeface="Special Elite"/>
              <a:cs typeface="Special Elite"/>
              <a:sym typeface="Special Elite"/>
            </a:endParaRPr>
          </a:p>
          <a:p>
            <a:pPr indent="0" lvl="0" marL="0" rtl="0" algn="ctr">
              <a:spcBef>
                <a:spcPts val="0"/>
              </a:spcBef>
              <a:spcAft>
                <a:spcPts val="0"/>
              </a:spcAft>
              <a:buNone/>
            </a:pPr>
            <a:r>
              <a:rPr lang="en" sz="3000" u="sng">
                <a:hlinkClick r:id="rId4"/>
              </a:rPr>
              <a:t>Raffle ticket link </a:t>
            </a:r>
            <a:endParaRPr sz="4100"/>
          </a:p>
        </p:txBody>
      </p:sp>
      <p:sp>
        <p:nvSpPr>
          <p:cNvPr id="94" name="Google Shape;94;p18"/>
          <p:cNvSpPr txBox="1"/>
          <p:nvPr/>
        </p:nvSpPr>
        <p:spPr>
          <a:xfrm>
            <a:off x="777875" y="3215250"/>
            <a:ext cx="7340700" cy="85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a:latin typeface="Special Elite"/>
                <a:ea typeface="Special Elite"/>
                <a:cs typeface="Special Elite"/>
                <a:sym typeface="Special Elite"/>
              </a:rPr>
              <a:t>Don’t forget to complete this with EVERYTHING you do! If you watched the video, if you look at the apps or worksheets below. Each time you complete it you get a raffle entry!</a:t>
            </a:r>
            <a:endParaRPr i="1">
              <a:latin typeface="Special Elite"/>
              <a:ea typeface="Special Elite"/>
              <a:cs typeface="Special Elite"/>
              <a:sym typeface="Special Elit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6C3E8"/>
        </a:solidFill>
      </p:bgPr>
    </p:bg>
    <p:spTree>
      <p:nvGrpSpPr>
        <p:cNvPr id="98" name="Shape 98"/>
        <p:cNvGrpSpPr/>
        <p:nvPr/>
      </p:nvGrpSpPr>
      <p:grpSpPr>
        <a:xfrm>
          <a:off x="0" y="0"/>
          <a:ext cx="0" cy="0"/>
          <a:chOff x="0" y="0"/>
          <a:chExt cx="0" cy="0"/>
        </a:xfrm>
      </p:grpSpPr>
      <p:pic>
        <p:nvPicPr>
          <p:cNvPr id="99" name="Google Shape;99;p19"/>
          <p:cNvPicPr preferRelativeResize="0"/>
          <p:nvPr/>
        </p:nvPicPr>
        <p:blipFill>
          <a:blip r:embed="rId3">
            <a:alphaModFix/>
          </a:blip>
          <a:stretch>
            <a:fillRect/>
          </a:stretch>
        </p:blipFill>
        <p:spPr>
          <a:xfrm>
            <a:off x="0" y="0"/>
            <a:ext cx="2657450" cy="1488175"/>
          </a:xfrm>
          <a:prstGeom prst="rect">
            <a:avLst/>
          </a:prstGeom>
          <a:noFill/>
          <a:ln>
            <a:noFill/>
          </a:ln>
        </p:spPr>
      </p:pic>
      <p:sp>
        <p:nvSpPr>
          <p:cNvPr id="100" name="Google Shape;100;p19"/>
          <p:cNvSpPr txBox="1"/>
          <p:nvPr/>
        </p:nvSpPr>
        <p:spPr>
          <a:xfrm>
            <a:off x="2657450" y="0"/>
            <a:ext cx="7022700" cy="101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FFFF"/>
                </a:solidFill>
                <a:latin typeface="Special Elite"/>
                <a:ea typeface="Special Elite"/>
                <a:cs typeface="Special Elite"/>
                <a:sym typeface="Special Elite"/>
              </a:rPr>
              <a:t> Resources </a:t>
            </a:r>
            <a:endParaRPr sz="3600">
              <a:solidFill>
                <a:srgbClr val="FFFFFF"/>
              </a:solidFill>
              <a:latin typeface="Special Elite"/>
              <a:ea typeface="Special Elite"/>
              <a:cs typeface="Special Elite"/>
              <a:sym typeface="Special Elite"/>
            </a:endParaRPr>
          </a:p>
        </p:txBody>
      </p:sp>
      <p:sp>
        <p:nvSpPr>
          <p:cNvPr id="101" name="Google Shape;101;p19"/>
          <p:cNvSpPr txBox="1"/>
          <p:nvPr/>
        </p:nvSpPr>
        <p:spPr>
          <a:xfrm>
            <a:off x="2462100" y="713225"/>
            <a:ext cx="6398400" cy="43500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Clr>
                <a:srgbClr val="000000"/>
              </a:buClr>
              <a:buSzPts val="1800"/>
              <a:buFont typeface="Lato"/>
              <a:buChar char="●"/>
            </a:pPr>
            <a:r>
              <a:rPr b="1" lang="en" sz="1800">
                <a:latin typeface="Lato"/>
                <a:ea typeface="Lato"/>
                <a:cs typeface="Lato"/>
                <a:sym typeface="Lato"/>
              </a:rPr>
              <a:t>Washington County Crisis Line</a:t>
            </a:r>
            <a:endParaRPr sz="1600">
              <a:latin typeface="Lato"/>
              <a:ea typeface="Lato"/>
              <a:cs typeface="Lato"/>
              <a:sym typeface="Lato"/>
            </a:endParaRPr>
          </a:p>
          <a:p>
            <a:pPr indent="-342900" lvl="1" marL="914400" rtl="0" algn="l">
              <a:lnSpc>
                <a:spcPct val="150000"/>
              </a:lnSpc>
              <a:spcBef>
                <a:spcPts val="0"/>
              </a:spcBef>
              <a:spcAft>
                <a:spcPts val="0"/>
              </a:spcAft>
              <a:buClr>
                <a:srgbClr val="000000"/>
              </a:buClr>
              <a:buSzPts val="1800"/>
              <a:buFont typeface="Lato"/>
              <a:buChar char="○"/>
            </a:pPr>
            <a:r>
              <a:rPr lang="en" sz="1800">
                <a:latin typeface="Lato"/>
                <a:ea typeface="Lato"/>
                <a:cs typeface="Lato"/>
                <a:sym typeface="Lato"/>
              </a:rPr>
              <a:t>503-291-9111</a:t>
            </a:r>
            <a:endParaRPr sz="1800">
              <a:latin typeface="Lato"/>
              <a:ea typeface="Lato"/>
              <a:cs typeface="Lato"/>
              <a:sym typeface="Lato"/>
            </a:endParaRPr>
          </a:p>
          <a:p>
            <a:pPr indent="-342900" lvl="0" marL="457200" rtl="0" algn="l">
              <a:lnSpc>
                <a:spcPct val="150000"/>
              </a:lnSpc>
              <a:spcBef>
                <a:spcPts val="0"/>
              </a:spcBef>
              <a:spcAft>
                <a:spcPts val="0"/>
              </a:spcAft>
              <a:buClr>
                <a:srgbClr val="000000"/>
              </a:buClr>
              <a:buSzPts val="1800"/>
              <a:buFont typeface="Lato"/>
              <a:buChar char="●"/>
            </a:pPr>
            <a:r>
              <a:rPr b="1" lang="en" sz="1800">
                <a:latin typeface="Lato"/>
                <a:ea typeface="Lato"/>
                <a:cs typeface="Lato"/>
                <a:sym typeface="Lato"/>
              </a:rPr>
              <a:t>Hawthorn Walk-In Center: </a:t>
            </a:r>
            <a:r>
              <a:rPr lang="en" sz="1500">
                <a:latin typeface="Lato"/>
                <a:ea typeface="Lato"/>
                <a:cs typeface="Lato"/>
                <a:sym typeface="Lato"/>
              </a:rPr>
              <a:t>drop in mental health support</a:t>
            </a:r>
            <a:endParaRPr sz="1600">
              <a:latin typeface="Lato"/>
              <a:ea typeface="Lato"/>
              <a:cs typeface="Lato"/>
              <a:sym typeface="Lato"/>
            </a:endParaRPr>
          </a:p>
          <a:p>
            <a:pPr indent="-342900" lvl="1" marL="914400" rtl="0" algn="l">
              <a:lnSpc>
                <a:spcPct val="150000"/>
              </a:lnSpc>
              <a:spcBef>
                <a:spcPts val="0"/>
              </a:spcBef>
              <a:spcAft>
                <a:spcPts val="0"/>
              </a:spcAft>
              <a:buClr>
                <a:srgbClr val="000000"/>
              </a:buClr>
              <a:buSzPts val="1800"/>
              <a:buFont typeface="Lato"/>
              <a:buChar char="○"/>
            </a:pPr>
            <a:r>
              <a:rPr lang="en" sz="1800">
                <a:latin typeface="Lato"/>
                <a:ea typeface="Lato"/>
                <a:cs typeface="Lato"/>
                <a:sym typeface="Lato"/>
              </a:rPr>
              <a:t>503-846-4555</a:t>
            </a:r>
            <a:endParaRPr sz="1800">
              <a:latin typeface="Lato"/>
              <a:ea typeface="Lato"/>
              <a:cs typeface="Lato"/>
              <a:sym typeface="Lato"/>
            </a:endParaRPr>
          </a:p>
          <a:p>
            <a:pPr indent="-342900" lvl="0" marL="457200" rtl="0" algn="l">
              <a:lnSpc>
                <a:spcPct val="150000"/>
              </a:lnSpc>
              <a:spcBef>
                <a:spcPts val="0"/>
              </a:spcBef>
              <a:spcAft>
                <a:spcPts val="0"/>
              </a:spcAft>
              <a:buClr>
                <a:srgbClr val="000000"/>
              </a:buClr>
              <a:buSzPts val="1800"/>
              <a:buFont typeface="Lato"/>
              <a:buChar char="●"/>
            </a:pPr>
            <a:r>
              <a:rPr b="1" lang="en" sz="1800">
                <a:latin typeface="Lato"/>
                <a:ea typeface="Lato"/>
                <a:cs typeface="Lato"/>
                <a:sym typeface="Lato"/>
              </a:rPr>
              <a:t>YouthLine</a:t>
            </a:r>
            <a:endParaRPr b="1" sz="1800">
              <a:latin typeface="Lato"/>
              <a:ea typeface="Lato"/>
              <a:cs typeface="Lato"/>
              <a:sym typeface="Lato"/>
            </a:endParaRPr>
          </a:p>
          <a:p>
            <a:pPr indent="-330200" lvl="1" marL="914400" rtl="0" algn="l">
              <a:lnSpc>
                <a:spcPct val="150000"/>
              </a:lnSpc>
              <a:spcBef>
                <a:spcPts val="0"/>
              </a:spcBef>
              <a:spcAft>
                <a:spcPts val="0"/>
              </a:spcAft>
              <a:buClr>
                <a:srgbClr val="000000"/>
              </a:buClr>
              <a:buSzPts val="1600"/>
              <a:buFont typeface="Lato"/>
              <a:buChar char="○"/>
            </a:pPr>
            <a:r>
              <a:rPr lang="en" sz="1600">
                <a:latin typeface="Lato"/>
                <a:ea typeface="Lato"/>
                <a:cs typeface="Lato"/>
                <a:sym typeface="Lato"/>
              </a:rPr>
              <a:t> 877-968-8491</a:t>
            </a:r>
            <a:endParaRPr sz="1600">
              <a:latin typeface="Lato"/>
              <a:ea typeface="Lato"/>
              <a:cs typeface="Lato"/>
              <a:sym typeface="Lato"/>
            </a:endParaRPr>
          </a:p>
          <a:p>
            <a:pPr indent="-342900" lvl="0" marL="457200" rtl="0" algn="l">
              <a:lnSpc>
                <a:spcPct val="115000"/>
              </a:lnSpc>
              <a:spcBef>
                <a:spcPts val="0"/>
              </a:spcBef>
              <a:spcAft>
                <a:spcPts val="0"/>
              </a:spcAft>
              <a:buClr>
                <a:srgbClr val="000000"/>
              </a:buClr>
              <a:buSzPts val="1800"/>
              <a:buFont typeface="Lato"/>
              <a:buChar char="●"/>
            </a:pPr>
            <a:r>
              <a:rPr b="1" lang="en" sz="1800">
                <a:latin typeface="Lato"/>
                <a:ea typeface="Lato"/>
                <a:cs typeface="Lato"/>
                <a:sym typeface="Lato"/>
              </a:rPr>
              <a:t>National suicide prevention lifeline</a:t>
            </a:r>
            <a:endParaRPr b="1" sz="1800">
              <a:latin typeface="Lato"/>
              <a:ea typeface="Lato"/>
              <a:cs typeface="Lato"/>
              <a:sym typeface="Lato"/>
            </a:endParaRPr>
          </a:p>
          <a:p>
            <a:pPr indent="-317500" lvl="1" marL="914400" rtl="0" algn="l">
              <a:lnSpc>
                <a:spcPct val="115000"/>
              </a:lnSpc>
              <a:spcBef>
                <a:spcPts val="0"/>
              </a:spcBef>
              <a:spcAft>
                <a:spcPts val="0"/>
              </a:spcAft>
              <a:buClr>
                <a:srgbClr val="000000"/>
              </a:buClr>
              <a:buSzPts val="1400"/>
              <a:buFont typeface="Lato"/>
              <a:buChar char="○"/>
            </a:pPr>
            <a:r>
              <a:rPr lang="en" sz="1800">
                <a:latin typeface="Lato"/>
                <a:ea typeface="Lato"/>
                <a:cs typeface="Lato"/>
                <a:sym typeface="Lato"/>
              </a:rPr>
              <a:t>1-800-273-TALK (8255)</a:t>
            </a:r>
            <a:endParaRPr sz="1800">
              <a:latin typeface="Lato"/>
              <a:ea typeface="Lato"/>
              <a:cs typeface="Lato"/>
              <a:sym typeface="Lato"/>
            </a:endParaRPr>
          </a:p>
          <a:p>
            <a:pPr indent="-342900" lvl="0" marL="457200" rtl="0" algn="l">
              <a:lnSpc>
                <a:spcPct val="115000"/>
              </a:lnSpc>
              <a:spcBef>
                <a:spcPts val="0"/>
              </a:spcBef>
              <a:spcAft>
                <a:spcPts val="0"/>
              </a:spcAft>
              <a:buClr>
                <a:srgbClr val="000000"/>
              </a:buClr>
              <a:buSzPts val="1800"/>
              <a:buFont typeface="Lato"/>
              <a:buChar char="●"/>
            </a:pPr>
            <a:r>
              <a:rPr b="1" lang="en" sz="1800">
                <a:latin typeface="Lato"/>
                <a:ea typeface="Lato"/>
                <a:cs typeface="Lato"/>
                <a:sym typeface="Lato"/>
              </a:rPr>
              <a:t>Crisis Text Line</a:t>
            </a:r>
            <a:endParaRPr b="1" sz="1800">
              <a:latin typeface="Lato"/>
              <a:ea typeface="Lato"/>
              <a:cs typeface="Lato"/>
              <a:sym typeface="Lato"/>
            </a:endParaRPr>
          </a:p>
          <a:p>
            <a:pPr indent="-342900" lvl="1" marL="914400" rtl="0" algn="l">
              <a:lnSpc>
                <a:spcPct val="115000"/>
              </a:lnSpc>
              <a:spcBef>
                <a:spcPts val="0"/>
              </a:spcBef>
              <a:spcAft>
                <a:spcPts val="0"/>
              </a:spcAft>
              <a:buClr>
                <a:srgbClr val="000000"/>
              </a:buClr>
              <a:buSzPts val="1800"/>
              <a:buFont typeface="Lato"/>
              <a:buChar char="○"/>
            </a:pPr>
            <a:r>
              <a:rPr lang="en" sz="1800">
                <a:latin typeface="Lato"/>
                <a:ea typeface="Lato"/>
                <a:cs typeface="Lato"/>
                <a:sym typeface="Lato"/>
              </a:rPr>
              <a:t>Text “Listen” to 741741</a:t>
            </a:r>
            <a:endParaRPr sz="1800">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6C3E8"/>
        </a:solidFill>
      </p:bgPr>
    </p:bg>
    <p:spTree>
      <p:nvGrpSpPr>
        <p:cNvPr id="105" name="Shape 105"/>
        <p:cNvGrpSpPr/>
        <p:nvPr/>
      </p:nvGrpSpPr>
      <p:grpSpPr>
        <a:xfrm>
          <a:off x="0" y="0"/>
          <a:ext cx="0" cy="0"/>
          <a:chOff x="0" y="0"/>
          <a:chExt cx="0" cy="0"/>
        </a:xfrm>
      </p:grpSpPr>
      <p:pic>
        <p:nvPicPr>
          <p:cNvPr id="106" name="Google Shape;106;p20"/>
          <p:cNvPicPr preferRelativeResize="0"/>
          <p:nvPr/>
        </p:nvPicPr>
        <p:blipFill>
          <a:blip r:embed="rId3">
            <a:alphaModFix/>
          </a:blip>
          <a:stretch>
            <a:fillRect/>
          </a:stretch>
        </p:blipFill>
        <p:spPr>
          <a:xfrm>
            <a:off x="0" y="0"/>
            <a:ext cx="2657450" cy="1488175"/>
          </a:xfrm>
          <a:prstGeom prst="rect">
            <a:avLst/>
          </a:prstGeom>
          <a:noFill/>
          <a:ln>
            <a:noFill/>
          </a:ln>
        </p:spPr>
      </p:pic>
      <p:sp>
        <p:nvSpPr>
          <p:cNvPr id="107" name="Google Shape;107;p20"/>
          <p:cNvSpPr txBox="1"/>
          <p:nvPr/>
        </p:nvSpPr>
        <p:spPr>
          <a:xfrm>
            <a:off x="2657450" y="0"/>
            <a:ext cx="7022700" cy="101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FFFF"/>
                </a:solidFill>
                <a:latin typeface="Special Elite"/>
                <a:ea typeface="Special Elite"/>
                <a:cs typeface="Special Elite"/>
                <a:sym typeface="Special Elite"/>
              </a:rPr>
              <a:t> Resources </a:t>
            </a:r>
            <a:endParaRPr sz="3600">
              <a:solidFill>
                <a:srgbClr val="FFFFFF"/>
              </a:solidFill>
              <a:latin typeface="Special Elite"/>
              <a:ea typeface="Special Elite"/>
              <a:cs typeface="Special Elite"/>
              <a:sym typeface="Special Elite"/>
            </a:endParaRPr>
          </a:p>
        </p:txBody>
      </p:sp>
      <p:sp>
        <p:nvSpPr>
          <p:cNvPr id="108" name="Google Shape;108;p20"/>
          <p:cNvSpPr txBox="1"/>
          <p:nvPr/>
        </p:nvSpPr>
        <p:spPr>
          <a:xfrm>
            <a:off x="315475" y="1700775"/>
            <a:ext cx="8599800" cy="30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FFFFFF"/>
                </a:solidFill>
                <a:latin typeface="Special Elite"/>
                <a:ea typeface="Special Elite"/>
                <a:cs typeface="Special Elite"/>
                <a:sym typeface="Special Elite"/>
              </a:rPr>
              <a:t>Podcasts</a:t>
            </a:r>
            <a:endParaRPr sz="2300">
              <a:solidFill>
                <a:srgbClr val="FFFFFF"/>
              </a:solidFill>
              <a:latin typeface="Special Elite"/>
              <a:ea typeface="Special Elite"/>
              <a:cs typeface="Special Elite"/>
              <a:sym typeface="Special Elite"/>
            </a:endParaRPr>
          </a:p>
          <a:p>
            <a:pPr indent="0" lvl="0" marL="0" rtl="0" algn="l">
              <a:spcBef>
                <a:spcPts val="0"/>
              </a:spcBef>
              <a:spcAft>
                <a:spcPts val="0"/>
              </a:spcAft>
              <a:buNone/>
            </a:pPr>
            <a:r>
              <a:rPr lang="en" u="sng">
                <a:hlinkClick r:id="rId4"/>
              </a:rPr>
              <a:t>https://podcasts.apple.com/us/podcast/epispde-1-how-to-deal-stress-anxiety-in-stressful-anxious/id1518620024?i=1000478037585</a:t>
            </a:r>
            <a:endParaRPr/>
          </a:p>
          <a:p>
            <a:pPr indent="0" lvl="0" marL="0" rtl="0" algn="l">
              <a:spcBef>
                <a:spcPts val="0"/>
              </a:spcBef>
              <a:spcAft>
                <a:spcPts val="0"/>
              </a:spcAft>
              <a:buNone/>
            </a:pPr>
            <a:r>
              <a:t/>
            </a:r>
            <a:endParaRPr>
              <a:solidFill>
                <a:srgbClr val="FFFFFF"/>
              </a:solidFill>
            </a:endParaRPr>
          </a:p>
          <a:p>
            <a:pPr indent="0" lvl="0" marL="0" rtl="0" algn="l">
              <a:spcBef>
                <a:spcPts val="0"/>
              </a:spcBef>
              <a:spcAft>
                <a:spcPts val="0"/>
              </a:spcAft>
              <a:buNone/>
            </a:pPr>
            <a:r>
              <a:rPr lang="en" sz="2300">
                <a:solidFill>
                  <a:srgbClr val="FFFFFF"/>
                </a:solidFill>
                <a:latin typeface="Special Elite"/>
                <a:ea typeface="Special Elite"/>
                <a:cs typeface="Special Elite"/>
                <a:sym typeface="Special Elite"/>
              </a:rPr>
              <a:t>APPS</a:t>
            </a:r>
            <a:endParaRPr sz="2300">
              <a:solidFill>
                <a:srgbClr val="FFFFFF"/>
              </a:solidFill>
              <a:latin typeface="Special Elite"/>
              <a:ea typeface="Special Elite"/>
              <a:cs typeface="Special Elite"/>
              <a:sym typeface="Special Elite"/>
            </a:endParaRPr>
          </a:p>
          <a:p>
            <a:pPr indent="-342900" lvl="0" marL="457200" rtl="0" algn="l">
              <a:spcBef>
                <a:spcPts val="0"/>
              </a:spcBef>
              <a:spcAft>
                <a:spcPts val="0"/>
              </a:spcAft>
              <a:buSzPts val="1800"/>
              <a:buChar char="●"/>
            </a:pPr>
            <a:r>
              <a:rPr lang="en" sz="1800">
                <a:latin typeface="Special Elite"/>
                <a:ea typeface="Special Elite"/>
                <a:cs typeface="Special Elite"/>
                <a:sym typeface="Special Elite"/>
              </a:rPr>
              <a:t>The Shine app: </a:t>
            </a:r>
            <a:r>
              <a:rPr lang="en" sz="1800" u="sng">
                <a:hlinkClick r:id="rId5"/>
              </a:rPr>
              <a:t>https://www.theshineapp.com/</a:t>
            </a:r>
            <a:endParaRPr sz="1800">
              <a:latin typeface="Special Elite"/>
              <a:ea typeface="Special Elite"/>
              <a:cs typeface="Special Elite"/>
              <a:sym typeface="Special Elite"/>
            </a:endParaRPr>
          </a:p>
          <a:p>
            <a:pPr indent="-342900" lvl="0" marL="457200" rtl="0" algn="l">
              <a:spcBef>
                <a:spcPts val="0"/>
              </a:spcBef>
              <a:spcAft>
                <a:spcPts val="0"/>
              </a:spcAft>
              <a:buSzPts val="1800"/>
              <a:buFont typeface="Special Elite"/>
              <a:buChar char="●"/>
            </a:pPr>
            <a:r>
              <a:rPr lang="en" sz="1800">
                <a:latin typeface="Special Elite"/>
                <a:ea typeface="Special Elite"/>
                <a:cs typeface="Special Elite"/>
                <a:sym typeface="Special Elite"/>
              </a:rPr>
              <a:t>Mindshift: </a:t>
            </a:r>
            <a:r>
              <a:rPr lang="en" sz="1800" u="sng">
                <a:hlinkClick r:id="rId6"/>
              </a:rPr>
              <a:t>https://www.anxietycanada.com/resources/mindshift-cbt/</a:t>
            </a:r>
            <a:endParaRPr sz="1800">
              <a:latin typeface="Special Elite"/>
              <a:ea typeface="Special Elite"/>
              <a:cs typeface="Special Elite"/>
              <a:sym typeface="Special Elite"/>
            </a:endParaRPr>
          </a:p>
          <a:p>
            <a:pPr indent="-342900" lvl="0" marL="457200" rtl="0" algn="l">
              <a:spcBef>
                <a:spcPts val="0"/>
              </a:spcBef>
              <a:spcAft>
                <a:spcPts val="0"/>
              </a:spcAft>
              <a:buSzPts val="1800"/>
              <a:buFont typeface="Special Elite"/>
              <a:buChar char="●"/>
            </a:pPr>
            <a:r>
              <a:rPr lang="en" sz="1800">
                <a:latin typeface="Special Elite"/>
                <a:ea typeface="Special Elite"/>
                <a:cs typeface="Special Elite"/>
                <a:sym typeface="Special Elite"/>
              </a:rPr>
              <a:t>Calm: </a:t>
            </a:r>
            <a:r>
              <a:rPr lang="en" sz="1800" u="sng">
                <a:hlinkClick r:id="rId7"/>
              </a:rPr>
              <a:t>https://www.calm.com/</a:t>
            </a:r>
            <a:endParaRPr sz="1800">
              <a:latin typeface="Special Elite"/>
              <a:ea typeface="Special Elite"/>
              <a:cs typeface="Special Elite"/>
              <a:sym typeface="Special Elite"/>
            </a:endParaRPr>
          </a:p>
          <a:p>
            <a:pPr indent="-342900" lvl="0" marL="457200" rtl="0" algn="l">
              <a:spcBef>
                <a:spcPts val="0"/>
              </a:spcBef>
              <a:spcAft>
                <a:spcPts val="0"/>
              </a:spcAft>
              <a:buSzPts val="1800"/>
              <a:buFont typeface="Special Elite"/>
              <a:buChar char="●"/>
            </a:pPr>
            <a:r>
              <a:rPr lang="en" sz="1800">
                <a:latin typeface="Special Elite"/>
                <a:ea typeface="Special Elite"/>
                <a:cs typeface="Special Elite"/>
                <a:sym typeface="Special Elite"/>
              </a:rPr>
              <a:t>MyStrength: </a:t>
            </a:r>
            <a:r>
              <a:rPr lang="en" sz="1800" u="sng">
                <a:solidFill>
                  <a:schemeClr val="dk1"/>
                </a:solidFill>
                <a:latin typeface="Special Elite"/>
                <a:ea typeface="Special Elite"/>
                <a:cs typeface="Special Elite"/>
                <a:sym typeface="Special Elite"/>
                <a:hlinkClick r:id="rId8">
                  <a:extLst>
                    <a:ext uri="{A12FA001-AC4F-418D-AE19-62706E023703}">
                      <ahyp:hlinkClr val="tx"/>
                    </a:ext>
                  </a:extLst>
                </a:hlinkClick>
              </a:rPr>
              <a:t>https://mystrength.com/</a:t>
            </a:r>
            <a:r>
              <a:rPr lang="en" sz="1800">
                <a:solidFill>
                  <a:schemeClr val="dk1"/>
                </a:solidFill>
                <a:latin typeface="Special Elite"/>
                <a:ea typeface="Special Elite"/>
                <a:cs typeface="Special Elite"/>
                <a:sym typeface="Special Elite"/>
              </a:rPr>
              <a:t> </a:t>
            </a:r>
            <a:endParaRPr sz="1800">
              <a:solidFill>
                <a:schemeClr val="dk1"/>
              </a:solidFill>
              <a:latin typeface="Special Elite"/>
              <a:ea typeface="Special Elite"/>
              <a:cs typeface="Special Elite"/>
              <a:sym typeface="Special Elite"/>
            </a:endParaRPr>
          </a:p>
          <a:p>
            <a:pPr indent="0" lvl="0" marL="0" rtl="0" algn="l">
              <a:spcBef>
                <a:spcPts val="0"/>
              </a:spcBef>
              <a:spcAft>
                <a:spcPts val="0"/>
              </a:spcAft>
              <a:buNone/>
            </a:pPr>
            <a:r>
              <a:t/>
            </a:r>
            <a:endParaRPr sz="1800">
              <a:latin typeface="Special Elite"/>
              <a:ea typeface="Special Elite"/>
              <a:cs typeface="Special Elite"/>
              <a:sym typeface="Special Elit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6C3E8"/>
        </a:solidFill>
      </p:bgPr>
    </p:bg>
    <p:spTree>
      <p:nvGrpSpPr>
        <p:cNvPr id="112" name="Shape 112"/>
        <p:cNvGrpSpPr/>
        <p:nvPr/>
      </p:nvGrpSpPr>
      <p:grpSpPr>
        <a:xfrm>
          <a:off x="0" y="0"/>
          <a:ext cx="0" cy="0"/>
          <a:chOff x="0" y="0"/>
          <a:chExt cx="0" cy="0"/>
        </a:xfrm>
      </p:grpSpPr>
      <p:pic>
        <p:nvPicPr>
          <p:cNvPr id="113" name="Google Shape;113;p21"/>
          <p:cNvPicPr preferRelativeResize="0"/>
          <p:nvPr/>
        </p:nvPicPr>
        <p:blipFill>
          <a:blip r:embed="rId3">
            <a:alphaModFix/>
          </a:blip>
          <a:stretch>
            <a:fillRect/>
          </a:stretch>
        </p:blipFill>
        <p:spPr>
          <a:xfrm>
            <a:off x="0" y="0"/>
            <a:ext cx="2657450" cy="1488175"/>
          </a:xfrm>
          <a:prstGeom prst="rect">
            <a:avLst/>
          </a:prstGeom>
          <a:noFill/>
          <a:ln>
            <a:noFill/>
          </a:ln>
        </p:spPr>
      </p:pic>
      <p:sp>
        <p:nvSpPr>
          <p:cNvPr id="114" name="Google Shape;114;p21"/>
          <p:cNvSpPr txBox="1"/>
          <p:nvPr/>
        </p:nvSpPr>
        <p:spPr>
          <a:xfrm>
            <a:off x="2657450" y="0"/>
            <a:ext cx="7022700" cy="101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FFFFFF"/>
                </a:solidFill>
                <a:latin typeface="Special Elite"/>
                <a:ea typeface="Special Elite"/>
                <a:cs typeface="Special Elite"/>
                <a:sym typeface="Special Elite"/>
              </a:rPr>
              <a:t> Resources </a:t>
            </a:r>
            <a:endParaRPr sz="3600">
              <a:solidFill>
                <a:srgbClr val="FFFFFF"/>
              </a:solidFill>
              <a:latin typeface="Special Elite"/>
              <a:ea typeface="Special Elite"/>
              <a:cs typeface="Special Elite"/>
              <a:sym typeface="Special Elite"/>
            </a:endParaRPr>
          </a:p>
        </p:txBody>
      </p:sp>
      <p:sp>
        <p:nvSpPr>
          <p:cNvPr id="115" name="Google Shape;115;p21"/>
          <p:cNvSpPr txBox="1"/>
          <p:nvPr/>
        </p:nvSpPr>
        <p:spPr>
          <a:xfrm>
            <a:off x="272100" y="1488175"/>
            <a:ext cx="8599800" cy="352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FFFFFF"/>
                </a:solidFill>
                <a:latin typeface="Special Elite"/>
                <a:ea typeface="Special Elite"/>
                <a:cs typeface="Special Elite"/>
                <a:sym typeface="Special Elite"/>
              </a:rPr>
              <a:t>Books </a:t>
            </a:r>
            <a:endParaRPr sz="2300">
              <a:solidFill>
                <a:srgbClr val="FFFFFF"/>
              </a:solidFill>
              <a:latin typeface="Special Elite"/>
              <a:ea typeface="Special Elite"/>
              <a:cs typeface="Special Elite"/>
              <a:sym typeface="Special Elite"/>
            </a:endParaRPr>
          </a:p>
          <a:p>
            <a:pPr indent="-317500" lvl="0" marL="457200" rtl="0" algn="l">
              <a:spcBef>
                <a:spcPts val="0"/>
              </a:spcBef>
              <a:spcAft>
                <a:spcPts val="0"/>
              </a:spcAft>
              <a:buClr>
                <a:schemeClr val="dk1"/>
              </a:buClr>
              <a:buSzPts val="1400"/>
              <a:buFont typeface="Special Elite"/>
              <a:buChar char="●"/>
            </a:pPr>
            <a:r>
              <a:rPr b="1" lang="en">
                <a:solidFill>
                  <a:schemeClr val="dk1"/>
                </a:solidFill>
                <a:latin typeface="Special Elite"/>
                <a:ea typeface="Special Elite"/>
                <a:cs typeface="Special Elite"/>
                <a:sym typeface="Special Elite"/>
              </a:rPr>
              <a:t>Non-Fiction</a:t>
            </a:r>
            <a:endParaRPr b="1">
              <a:solidFill>
                <a:schemeClr val="dk1"/>
              </a:solidFill>
              <a:latin typeface="Special Elite"/>
              <a:ea typeface="Special Elite"/>
              <a:cs typeface="Special Elite"/>
              <a:sym typeface="Special Elite"/>
            </a:endParaRPr>
          </a:p>
          <a:p>
            <a:pPr indent="-317500" lvl="1" marL="914400" rtl="0" algn="l">
              <a:spcBef>
                <a:spcPts val="0"/>
              </a:spcBef>
              <a:spcAft>
                <a:spcPts val="0"/>
              </a:spcAft>
              <a:buClr>
                <a:schemeClr val="dk1"/>
              </a:buClr>
              <a:buSzPts val="1400"/>
              <a:buFont typeface="Special Elite"/>
              <a:buChar char="○"/>
            </a:pPr>
            <a:r>
              <a:rPr lang="en">
                <a:solidFill>
                  <a:schemeClr val="dk1"/>
                </a:solidFill>
                <a:latin typeface="Special Elite"/>
                <a:ea typeface="Special Elite"/>
                <a:cs typeface="Special Elite"/>
                <a:sym typeface="Special Elite"/>
              </a:rPr>
              <a:t>Anxiety Sucks! </a:t>
            </a:r>
            <a:r>
              <a:rPr i="1" lang="en">
                <a:solidFill>
                  <a:schemeClr val="dk1"/>
                </a:solidFill>
                <a:latin typeface="Special Elite"/>
                <a:ea typeface="Special Elite"/>
                <a:cs typeface="Special Elite"/>
                <a:sym typeface="Special Elite"/>
              </a:rPr>
              <a:t>By Natasha Daniels</a:t>
            </a:r>
            <a:endParaRPr i="1">
              <a:solidFill>
                <a:schemeClr val="dk1"/>
              </a:solidFill>
              <a:latin typeface="Special Elite"/>
              <a:ea typeface="Special Elite"/>
              <a:cs typeface="Special Elite"/>
              <a:sym typeface="Special Elite"/>
            </a:endParaRPr>
          </a:p>
          <a:p>
            <a:pPr indent="-317500" lvl="1" marL="914400" rtl="0" algn="l">
              <a:spcBef>
                <a:spcPts val="0"/>
              </a:spcBef>
              <a:spcAft>
                <a:spcPts val="0"/>
              </a:spcAft>
              <a:buClr>
                <a:schemeClr val="dk1"/>
              </a:buClr>
              <a:buSzPts val="1400"/>
              <a:buFont typeface="Special Elite"/>
              <a:buChar char="○"/>
            </a:pPr>
            <a:r>
              <a:rPr lang="en">
                <a:solidFill>
                  <a:schemeClr val="dk1"/>
                </a:solidFill>
                <a:latin typeface="Special Elite"/>
                <a:ea typeface="Special Elite"/>
                <a:cs typeface="Special Elite"/>
                <a:sym typeface="Special Elite"/>
              </a:rPr>
              <a:t>Stress 101 </a:t>
            </a:r>
            <a:r>
              <a:rPr i="1" lang="en">
                <a:solidFill>
                  <a:schemeClr val="dk1"/>
                </a:solidFill>
                <a:latin typeface="Special Elite"/>
                <a:ea typeface="Special Elite"/>
                <a:cs typeface="Special Elite"/>
                <a:sym typeface="Special Elite"/>
              </a:rPr>
              <a:t>By Margaret O. Hyde &amp; Elizabeth H. Forsyth</a:t>
            </a:r>
            <a:endParaRPr i="1">
              <a:solidFill>
                <a:schemeClr val="dk1"/>
              </a:solidFill>
              <a:latin typeface="Special Elite"/>
              <a:ea typeface="Special Elite"/>
              <a:cs typeface="Special Elite"/>
              <a:sym typeface="Special Elite"/>
            </a:endParaRPr>
          </a:p>
          <a:p>
            <a:pPr indent="-317500" lvl="0" marL="457200" rtl="0" algn="l">
              <a:spcBef>
                <a:spcPts val="0"/>
              </a:spcBef>
              <a:spcAft>
                <a:spcPts val="0"/>
              </a:spcAft>
              <a:buClr>
                <a:schemeClr val="dk1"/>
              </a:buClr>
              <a:buSzPts val="1400"/>
              <a:buFont typeface="Special Elite"/>
              <a:buChar char="●"/>
            </a:pPr>
            <a:r>
              <a:rPr b="1" lang="en">
                <a:solidFill>
                  <a:schemeClr val="dk1"/>
                </a:solidFill>
                <a:latin typeface="Special Elite"/>
                <a:ea typeface="Special Elite"/>
                <a:cs typeface="Special Elite"/>
                <a:sym typeface="Special Elite"/>
              </a:rPr>
              <a:t>Fiction</a:t>
            </a:r>
            <a:endParaRPr b="1">
              <a:solidFill>
                <a:schemeClr val="dk1"/>
              </a:solidFill>
              <a:latin typeface="Special Elite"/>
              <a:ea typeface="Special Elite"/>
              <a:cs typeface="Special Elite"/>
              <a:sym typeface="Special Elite"/>
            </a:endParaRPr>
          </a:p>
          <a:p>
            <a:pPr indent="-317500" lvl="1" marL="914400" rtl="0" algn="l">
              <a:spcBef>
                <a:spcPts val="0"/>
              </a:spcBef>
              <a:spcAft>
                <a:spcPts val="0"/>
              </a:spcAft>
              <a:buClr>
                <a:schemeClr val="dk1"/>
              </a:buClr>
              <a:buSzPts val="1400"/>
              <a:buFont typeface="Special Elite"/>
              <a:buChar char="○"/>
            </a:pPr>
            <a:r>
              <a:rPr lang="en">
                <a:solidFill>
                  <a:schemeClr val="dk1"/>
                </a:solidFill>
                <a:latin typeface="Special Elite"/>
                <a:ea typeface="Special Elite"/>
                <a:cs typeface="Special Elite"/>
                <a:sym typeface="Special Elite"/>
              </a:rPr>
              <a:t>Turtles all the way Down </a:t>
            </a:r>
            <a:r>
              <a:rPr i="1" lang="en">
                <a:solidFill>
                  <a:schemeClr val="dk1"/>
                </a:solidFill>
                <a:latin typeface="Special Elite"/>
                <a:ea typeface="Special Elite"/>
                <a:cs typeface="Special Elite"/>
                <a:sym typeface="Special Elite"/>
              </a:rPr>
              <a:t>By John Green</a:t>
            </a:r>
            <a:endParaRPr i="1">
              <a:solidFill>
                <a:schemeClr val="dk1"/>
              </a:solidFill>
              <a:latin typeface="Special Elite"/>
              <a:ea typeface="Special Elite"/>
              <a:cs typeface="Special Elite"/>
              <a:sym typeface="Special Elite"/>
            </a:endParaRPr>
          </a:p>
          <a:p>
            <a:pPr indent="-317500" lvl="1" marL="914400" rtl="0" algn="l">
              <a:spcBef>
                <a:spcPts val="0"/>
              </a:spcBef>
              <a:spcAft>
                <a:spcPts val="0"/>
              </a:spcAft>
              <a:buClr>
                <a:schemeClr val="dk1"/>
              </a:buClr>
              <a:buSzPts val="1400"/>
              <a:buFont typeface="Special Elite"/>
              <a:buChar char="○"/>
            </a:pPr>
            <a:r>
              <a:rPr lang="en">
                <a:solidFill>
                  <a:schemeClr val="dk1"/>
                </a:solidFill>
                <a:latin typeface="Special Elite"/>
                <a:ea typeface="Special Elite"/>
                <a:cs typeface="Special Elite"/>
                <a:sym typeface="Special Elite"/>
              </a:rPr>
              <a:t>The Upside of Unrequited</a:t>
            </a:r>
            <a:r>
              <a:rPr b="1" lang="en">
                <a:solidFill>
                  <a:schemeClr val="dk1"/>
                </a:solidFill>
                <a:latin typeface="Special Elite"/>
                <a:ea typeface="Special Elite"/>
                <a:cs typeface="Special Elite"/>
                <a:sym typeface="Special Elite"/>
              </a:rPr>
              <a:t> </a:t>
            </a:r>
            <a:r>
              <a:rPr b="1" i="1" lang="en">
                <a:solidFill>
                  <a:schemeClr val="dk1"/>
                </a:solidFill>
                <a:latin typeface="Special Elite"/>
                <a:ea typeface="Special Elite"/>
                <a:cs typeface="Special Elite"/>
                <a:sym typeface="Special Elite"/>
              </a:rPr>
              <a:t>by Becky Albertalli</a:t>
            </a:r>
            <a:endParaRPr i="1">
              <a:solidFill>
                <a:schemeClr val="dk1"/>
              </a:solidFill>
              <a:latin typeface="Special Elite"/>
              <a:ea typeface="Special Elite"/>
              <a:cs typeface="Special Elite"/>
              <a:sym typeface="Special Elite"/>
            </a:endParaRPr>
          </a:p>
          <a:p>
            <a:pPr indent="0" lvl="0" marL="0" rtl="0" algn="l">
              <a:spcBef>
                <a:spcPts val="0"/>
              </a:spcBef>
              <a:spcAft>
                <a:spcPts val="0"/>
              </a:spcAft>
              <a:buNone/>
            </a:pPr>
            <a:r>
              <a:rPr lang="en" sz="2300">
                <a:solidFill>
                  <a:srgbClr val="FFFFFF"/>
                </a:solidFill>
                <a:latin typeface="Special Elite"/>
                <a:ea typeface="Special Elite"/>
                <a:cs typeface="Special Elite"/>
                <a:sym typeface="Special Elite"/>
              </a:rPr>
              <a:t>Websites</a:t>
            </a:r>
            <a:endParaRPr sz="2300">
              <a:solidFill>
                <a:srgbClr val="FFFFFF"/>
              </a:solidFill>
              <a:latin typeface="Special Elite"/>
              <a:ea typeface="Special Elite"/>
              <a:cs typeface="Special Elite"/>
              <a:sym typeface="Special Elite"/>
            </a:endParaRPr>
          </a:p>
          <a:p>
            <a:pPr indent="0" lvl="0" marL="0" rtl="0" algn="l">
              <a:spcBef>
                <a:spcPts val="0"/>
              </a:spcBef>
              <a:spcAft>
                <a:spcPts val="0"/>
              </a:spcAft>
              <a:buNone/>
            </a:pPr>
            <a:r>
              <a:rPr lang="en" sz="1600" u="sng">
                <a:hlinkClick r:id="rId4"/>
              </a:rPr>
              <a:t>https://www.anxietycanada.com/</a:t>
            </a:r>
            <a:endParaRPr sz="1600">
              <a:latin typeface="Special Elite"/>
              <a:ea typeface="Special Elite"/>
              <a:cs typeface="Special Elite"/>
              <a:sym typeface="Special Elite"/>
            </a:endParaRPr>
          </a:p>
          <a:p>
            <a:pPr indent="0" lvl="0" marL="0" rtl="0" algn="l">
              <a:spcBef>
                <a:spcPts val="0"/>
              </a:spcBef>
              <a:spcAft>
                <a:spcPts val="0"/>
              </a:spcAft>
              <a:buNone/>
            </a:pPr>
            <a:r>
              <a:rPr lang="en" sz="2300">
                <a:solidFill>
                  <a:srgbClr val="FFFFFF"/>
                </a:solidFill>
                <a:latin typeface="Special Elite"/>
                <a:ea typeface="Special Elite"/>
                <a:cs typeface="Special Elite"/>
                <a:sym typeface="Special Elite"/>
              </a:rPr>
              <a:t>Worksheets</a:t>
            </a:r>
            <a:endParaRPr sz="2300">
              <a:solidFill>
                <a:srgbClr val="FFFFFF"/>
              </a:solidFill>
              <a:latin typeface="Special Elite"/>
              <a:ea typeface="Special Elite"/>
              <a:cs typeface="Special Elite"/>
              <a:sym typeface="Special Elite"/>
            </a:endParaRPr>
          </a:p>
          <a:p>
            <a:pPr indent="0" lvl="0" marL="0" rtl="0" algn="l">
              <a:spcBef>
                <a:spcPts val="0"/>
              </a:spcBef>
              <a:spcAft>
                <a:spcPts val="0"/>
              </a:spcAft>
              <a:buNone/>
            </a:pPr>
            <a:r>
              <a:rPr lang="en" sz="1600" u="sng">
                <a:solidFill>
                  <a:schemeClr val="dk1"/>
                </a:solidFill>
                <a:latin typeface="Special Elite"/>
                <a:ea typeface="Special Elite"/>
                <a:cs typeface="Special Elite"/>
                <a:sym typeface="Special Elite"/>
                <a:hlinkClick r:id="rId5">
                  <a:extLst>
                    <a:ext uri="{A12FA001-AC4F-418D-AE19-62706E023703}">
                      <ahyp:hlinkClr val="tx"/>
                    </a:ext>
                  </a:extLst>
                </a:hlinkClick>
              </a:rPr>
              <a:t>Throw Anxiety in the Trash!</a:t>
            </a:r>
            <a:endParaRPr sz="1600">
              <a:solidFill>
                <a:schemeClr val="dk1"/>
              </a:solidFill>
              <a:latin typeface="Special Elite"/>
              <a:ea typeface="Special Elite"/>
              <a:cs typeface="Special Elite"/>
              <a:sym typeface="Special Elite"/>
            </a:endParaRPr>
          </a:p>
          <a:p>
            <a:pPr indent="0" lvl="0" marL="0" rtl="0" algn="l">
              <a:spcBef>
                <a:spcPts val="0"/>
              </a:spcBef>
              <a:spcAft>
                <a:spcPts val="0"/>
              </a:spcAft>
              <a:buNone/>
            </a:pPr>
            <a:r>
              <a:rPr lang="en" sz="1600" u="sng">
                <a:solidFill>
                  <a:schemeClr val="dk1"/>
                </a:solidFill>
                <a:latin typeface="Special Elite"/>
                <a:ea typeface="Special Elite"/>
                <a:cs typeface="Special Elite"/>
                <a:sym typeface="Special Elite"/>
                <a:hlinkClick r:id="rId6">
                  <a:extLst>
                    <a:ext uri="{A12FA001-AC4F-418D-AE19-62706E023703}">
                      <ahyp:hlinkClr val="tx"/>
                    </a:ext>
                  </a:extLst>
                </a:hlinkClick>
              </a:rPr>
              <a:t>Flipping Stress</a:t>
            </a:r>
            <a:endParaRPr sz="1600">
              <a:solidFill>
                <a:schemeClr val="dk1"/>
              </a:solidFill>
              <a:latin typeface="Special Elite"/>
              <a:ea typeface="Special Elite"/>
              <a:cs typeface="Special Elite"/>
              <a:sym typeface="Special Elite"/>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