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matic SC"/>
      <p:regular r:id="rId12"/>
      <p:bold r:id="rId13"/>
    </p:embeddedFont>
    <p:embeddedFont>
      <p:font typeface="Source Code Pr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bold.fntdata"/><Relationship Id="rId14" Type="http://schemas.openxmlformats.org/officeDocument/2006/relationships/font" Target="fonts/SourceCodePro-regular.fntdata"/><Relationship Id="rId17" Type="http://schemas.openxmlformats.org/officeDocument/2006/relationships/font" Target="fonts/SourceCodePro-boldItalic.fntdata"/><Relationship Id="rId16" Type="http://schemas.openxmlformats.org/officeDocument/2006/relationships/font" Target="fonts/SourceCodePr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ac6efab970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ac6efab970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ac6efab970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ac6efab970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ac6efab970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ac6efab970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ac69b6c93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ac69b6c93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ac69b6c93c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ac69b6c93c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hyperlink" Target="http://www.youtube.com/watch?v=xGtZ5ohv8AE" TargetMode="Externa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parentandteen.com/teen-stress-management-plan/" TargetMode="External"/><Relationship Id="rId4" Type="http://schemas.openxmlformats.org/officeDocument/2006/relationships/hyperlink" Target="https://www.thepathway2success.com/virtual-calm-down-activities/" TargetMode="External"/><Relationship Id="rId5" Type="http://schemas.openxmlformats.org/officeDocument/2006/relationships/hyperlink" Target="https://magoosh.com/hs/gen/2020/15-tips-student-stress-covid-19/" TargetMode="External"/><Relationship Id="rId6" Type="http://schemas.openxmlformats.org/officeDocument/2006/relationships/hyperlink" Target="https://www.naminh.org/resources-2/bipoc/" TargetMode="External"/><Relationship Id="rId7" Type="http://schemas.openxmlformats.org/officeDocument/2006/relationships/hyperlink" Target="https://www.calm.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hyperlink" Target="http://www.youtube.com/watch?v=ndp2gq6wveM" TargetMode="External"/><Relationship Id="rId4" Type="http://schemas.openxmlformats.org/officeDocument/2006/relationships/image" Target="../media/image4.jpg"/><Relationship Id="rId5" Type="http://schemas.openxmlformats.org/officeDocument/2006/relationships/hyperlink" Target="http://www.youtube.com/watch?v=Yj7s_xdZP_s" TargetMode="External"/><Relationship Id="rId6"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www.youtube.com/watch?v=cT77fQ57IP4" TargetMode="External"/><Relationship Id="rId4" Type="http://schemas.openxmlformats.org/officeDocument/2006/relationships/image" Target="../media/image8.jpg"/><Relationship Id="rId5" Type="http://schemas.openxmlformats.org/officeDocument/2006/relationships/hyperlink" Target="http://www.youtube.com/watch?v=hW7nVYMYaHw" TargetMode="External"/><Relationship Id="rId6"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www.youtube.com/watch?v=Uxbdx-SeOOo" TargetMode="External"/><Relationship Id="rId4" Type="http://schemas.openxmlformats.org/officeDocument/2006/relationships/image" Target="../media/image3.jpg"/><Relationship Id="rId5" Type="http://schemas.openxmlformats.org/officeDocument/2006/relationships/hyperlink" Target="http://www.youtube.com/watch?v=_f8nfwlcK-g" TargetMode="External"/><Relationship Id="rId6"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hyperlink" Target="https://drcraigcanapari.com/eight-teen-sleep-tips/" TargetMode="External"/><Relationship Id="rId4" Type="http://schemas.openxmlformats.org/officeDocument/2006/relationships/hyperlink" Target="http://www.youtube.com/watch?v=3eLfn7Ewx_s" TargetMode="External"/><Relationship Id="rId5"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pic>
        <p:nvPicPr>
          <p:cNvPr id="56" name="Google Shape;56;p13" title="Wellness Week 3 - Stress">
            <a:hlinkClick r:id="rId3"/>
          </p:cNvPr>
          <p:cNvPicPr preferRelativeResize="0"/>
          <p:nvPr/>
        </p:nvPicPr>
        <p:blipFill>
          <a:blip r:embed="rId4">
            <a:alphaModFix/>
          </a:blip>
          <a:stretch>
            <a:fillRect/>
          </a:stretch>
        </p:blipFill>
        <p:spPr>
          <a:xfrm>
            <a:off x="4774700" y="1002638"/>
            <a:ext cx="4184300" cy="3138225"/>
          </a:xfrm>
          <a:prstGeom prst="rect">
            <a:avLst/>
          </a:prstGeom>
          <a:noFill/>
          <a:ln>
            <a:noFill/>
          </a:ln>
        </p:spPr>
      </p:pic>
      <p:sp>
        <p:nvSpPr>
          <p:cNvPr id="57" name="Google Shape;57;p13"/>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Stress Management</a:t>
            </a:r>
            <a:endParaRPr/>
          </a:p>
        </p:txBody>
      </p:sp>
      <p:sp>
        <p:nvSpPr>
          <p:cNvPr id="58" name="Google Shape;58;p13"/>
          <p:cNvSpPr txBox="1"/>
          <p:nvPr>
            <p:ph idx="1" type="subTitle"/>
          </p:nvPr>
        </p:nvSpPr>
        <p:spPr>
          <a:xfrm>
            <a:off x="265500" y="2845223"/>
            <a:ext cx="4045200" cy="13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Don’t forget to fill out a survey and exit ticket.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
                                        </p:tgtEl>
                                        <p:attrNameLst>
                                          <p:attrName>style.visibility</p:attrName>
                                        </p:attrNameLst>
                                      </p:cBhvr>
                                      <p:to>
                                        <p:strVal val="visible"/>
                                      </p:to>
                                    </p:set>
                                    <p:animEffect filter="fade" transition="in">
                                      <p:cBhvr>
                                        <p:cTn dur="1000"/>
                                        <p:tgtEl>
                                          <p:spTgt spid="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Resources </a:t>
            </a:r>
            <a:endParaRPr/>
          </a:p>
        </p:txBody>
      </p:sp>
      <p:sp>
        <p:nvSpPr>
          <p:cNvPr id="64" name="Google Shape;64;p14"/>
          <p:cNvSpPr txBox="1"/>
          <p:nvPr>
            <p:ph idx="1" type="body"/>
          </p:nvPr>
        </p:nvSpPr>
        <p:spPr>
          <a:xfrm>
            <a:off x="311700" y="1022925"/>
            <a:ext cx="8520600" cy="3997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Websites</a:t>
            </a:r>
            <a:endParaRPr/>
          </a:p>
          <a:p>
            <a:pPr indent="0" lvl="0" marL="0" rtl="0" algn="l">
              <a:lnSpc>
                <a:spcPct val="100000"/>
              </a:lnSpc>
              <a:spcBef>
                <a:spcPts val="1600"/>
              </a:spcBef>
              <a:spcAft>
                <a:spcPts val="0"/>
              </a:spcAft>
              <a:buNone/>
            </a:pPr>
            <a:r>
              <a:rPr lang="en" sz="1700" u="sng">
                <a:solidFill>
                  <a:srgbClr val="1155CC"/>
                </a:solidFill>
                <a:latin typeface="Arial"/>
                <a:ea typeface="Arial"/>
                <a:cs typeface="Arial"/>
                <a:sym typeface="Arial"/>
                <a:hlinkClick r:id="rId3">
                  <a:extLst>
                    <a:ext uri="{A12FA001-AC4F-418D-AE19-62706E023703}">
                      <ahyp:hlinkClr val="tx"/>
                    </a:ext>
                  </a:extLst>
                </a:hlinkClick>
              </a:rPr>
              <a:t>https://parentandteen.com/teen-stress-management-plan/</a:t>
            </a:r>
            <a:endParaRPr sz="2400"/>
          </a:p>
          <a:p>
            <a:pPr indent="0" lvl="0" marL="0" rtl="0" algn="l">
              <a:lnSpc>
                <a:spcPct val="100000"/>
              </a:lnSpc>
              <a:spcBef>
                <a:spcPts val="0"/>
              </a:spcBef>
              <a:spcAft>
                <a:spcPts val="0"/>
              </a:spcAft>
              <a:buNone/>
            </a:pPr>
            <a:r>
              <a:t/>
            </a:r>
            <a:endParaRPr sz="2400"/>
          </a:p>
          <a:p>
            <a:pPr indent="0" lvl="0" marL="0" rtl="0" algn="l">
              <a:lnSpc>
                <a:spcPct val="100000"/>
              </a:lnSpc>
              <a:spcBef>
                <a:spcPts val="0"/>
              </a:spcBef>
              <a:spcAft>
                <a:spcPts val="0"/>
              </a:spcAft>
              <a:buNone/>
            </a:pPr>
            <a:r>
              <a:rPr lang="en" sz="1700" u="sng">
                <a:solidFill>
                  <a:srgbClr val="3C78D8"/>
                </a:solidFill>
                <a:latin typeface="Arial"/>
                <a:ea typeface="Arial"/>
                <a:cs typeface="Arial"/>
                <a:sym typeface="Arial"/>
                <a:hlinkClick r:id="rId4">
                  <a:extLst>
                    <a:ext uri="{A12FA001-AC4F-418D-AE19-62706E023703}">
                      <ahyp:hlinkClr val="tx"/>
                    </a:ext>
                  </a:extLst>
                </a:hlinkClick>
              </a:rPr>
              <a:t>https://www.thepathway2success.com/virtual-calm-down-activities/</a:t>
            </a:r>
            <a:endParaRPr sz="3000">
              <a:solidFill>
                <a:srgbClr val="3C78D8"/>
              </a:solidFill>
            </a:endParaRPr>
          </a:p>
          <a:p>
            <a:pPr indent="0" lvl="0" marL="0" rtl="0" algn="l">
              <a:lnSpc>
                <a:spcPct val="100000"/>
              </a:lnSpc>
              <a:spcBef>
                <a:spcPts val="0"/>
              </a:spcBef>
              <a:spcAft>
                <a:spcPts val="0"/>
              </a:spcAft>
              <a:buNone/>
            </a:pPr>
            <a:r>
              <a:t/>
            </a:r>
            <a:endParaRPr sz="17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en" sz="1700" u="sng">
                <a:solidFill>
                  <a:srgbClr val="1155CC"/>
                </a:solidFill>
                <a:latin typeface="Arial"/>
                <a:ea typeface="Arial"/>
                <a:cs typeface="Arial"/>
                <a:sym typeface="Arial"/>
                <a:hlinkClick r:id="rId5">
                  <a:extLst>
                    <a:ext uri="{A12FA001-AC4F-418D-AE19-62706E023703}">
                      <ahyp:hlinkClr val="tx"/>
                    </a:ext>
                  </a:extLst>
                </a:hlinkClick>
              </a:rPr>
              <a:t>https://magoosh.com/hs/gen/2020/15-tips-student-stress-covid-19/</a:t>
            </a:r>
            <a:endParaRPr sz="3000"/>
          </a:p>
          <a:p>
            <a:pPr indent="0" lvl="0" marL="0" rtl="0" algn="l">
              <a:lnSpc>
                <a:spcPct val="100000"/>
              </a:lnSpc>
              <a:spcBef>
                <a:spcPts val="0"/>
              </a:spcBef>
              <a:spcAft>
                <a:spcPts val="0"/>
              </a:spcAft>
              <a:buNone/>
            </a:pPr>
            <a:r>
              <a:t/>
            </a:r>
            <a:endParaRPr sz="3000"/>
          </a:p>
          <a:p>
            <a:pPr indent="0" lvl="0" marL="0" rtl="0" algn="l">
              <a:lnSpc>
                <a:spcPct val="100000"/>
              </a:lnSpc>
              <a:spcBef>
                <a:spcPts val="0"/>
              </a:spcBef>
              <a:spcAft>
                <a:spcPts val="0"/>
              </a:spcAft>
              <a:buNone/>
            </a:pPr>
            <a:r>
              <a:rPr lang="en" sz="1700" u="sng">
                <a:solidFill>
                  <a:srgbClr val="3C78D8"/>
                </a:solidFill>
                <a:latin typeface="Arial"/>
                <a:ea typeface="Arial"/>
                <a:cs typeface="Arial"/>
                <a:sym typeface="Arial"/>
                <a:hlinkClick r:id="rId6">
                  <a:extLst>
                    <a:ext uri="{A12FA001-AC4F-418D-AE19-62706E023703}">
                      <ahyp:hlinkClr val="tx"/>
                    </a:ext>
                  </a:extLst>
                </a:hlinkClick>
              </a:rPr>
              <a:t>https://www.naminh.org/resources-2/bipoc/</a:t>
            </a:r>
            <a:endParaRPr sz="3600">
              <a:solidFill>
                <a:srgbClr val="3C78D8"/>
              </a:solidFill>
            </a:endParaRPr>
          </a:p>
          <a:p>
            <a:pPr indent="0" lvl="0" marL="0" rtl="0" algn="l">
              <a:lnSpc>
                <a:spcPct val="100000"/>
              </a:lnSpc>
              <a:spcBef>
                <a:spcPts val="0"/>
              </a:spcBef>
              <a:spcAft>
                <a:spcPts val="0"/>
              </a:spcAft>
              <a:buNone/>
            </a:pPr>
            <a:r>
              <a:t/>
            </a:r>
            <a:endParaRPr sz="2400"/>
          </a:p>
          <a:p>
            <a:pPr indent="0" lvl="0" marL="0" rtl="0" algn="l">
              <a:lnSpc>
                <a:spcPct val="100000"/>
              </a:lnSpc>
              <a:spcBef>
                <a:spcPts val="0"/>
              </a:spcBef>
              <a:spcAft>
                <a:spcPts val="0"/>
              </a:spcAft>
              <a:buNone/>
            </a:pPr>
            <a:r>
              <a:rPr lang="en"/>
              <a:t>APPS</a:t>
            </a:r>
            <a:endParaRPr/>
          </a:p>
          <a:p>
            <a:pPr indent="0" lvl="0" marL="0" rtl="0" algn="l">
              <a:lnSpc>
                <a:spcPct val="100000"/>
              </a:lnSpc>
              <a:spcBef>
                <a:spcPts val="0"/>
              </a:spcBef>
              <a:spcAft>
                <a:spcPts val="0"/>
              </a:spcAft>
              <a:buNone/>
            </a:pPr>
            <a:r>
              <a:rPr lang="en" sz="1700" u="sng">
                <a:solidFill>
                  <a:srgbClr val="4A86E8"/>
                </a:solidFill>
                <a:latin typeface="Arial"/>
                <a:ea typeface="Arial"/>
                <a:cs typeface="Arial"/>
                <a:sym typeface="Arial"/>
                <a:hlinkClick r:id="rId7">
                  <a:extLst>
                    <a:ext uri="{A12FA001-AC4F-418D-AE19-62706E023703}">
                      <ahyp:hlinkClr val="tx"/>
                    </a:ext>
                  </a:extLst>
                </a:hlinkClick>
              </a:rPr>
              <a:t>https://www.calm.com/</a:t>
            </a:r>
            <a:endParaRPr sz="2400">
              <a:solidFill>
                <a:srgbClr val="4A86E8"/>
              </a:solidFill>
            </a:endParaRPr>
          </a:p>
          <a:p>
            <a:pPr indent="0" lvl="0" marL="0" rtl="0" algn="l">
              <a:spcBef>
                <a:spcPts val="0"/>
              </a:spcBef>
              <a:spcAft>
                <a:spcPts val="0"/>
              </a:spcAft>
              <a:buNone/>
            </a:pPr>
            <a:r>
              <a:rPr lang="en" sz="2700">
                <a:solidFill>
                  <a:srgbClr val="4A86E8"/>
                </a:solidFill>
              </a:rPr>
              <a:t> </a:t>
            </a:r>
            <a:endParaRPr sz="2700">
              <a:solidFill>
                <a:srgbClr val="4A86E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Video resources</a:t>
            </a:r>
            <a:endParaRPr/>
          </a:p>
        </p:txBody>
      </p:sp>
      <p:pic>
        <p:nvPicPr>
          <p:cNvPr descr="This is one DIY you MUST try...I literally have not put mine down since I made it!!  Don’t forget to subscribe for new vids every M-W-F http://bit.ly/sub2moms&#10;&#10;SUPPLIES&#10;• Latex balloon&#10;http://amzn.to/2aME5vG&#10;• 1 TBSP corn starch&#10;• Water&#10;&#10;STEPS&#10;1. Take balloon and attach to a funnel to give it a wider spout.&#10;2. Add just a little bit of water to give the balloon some weight.&#10;3. Add 1 TBSP of corn starch, and then massage the ingredients together.&#10;4. Continue adding water and cornstarch the same way until the balloon is full.&#10;5. Once balloon is full, pinch at top and tie a knot.&#10;&#10;Thank you for making us the #1 Parenting Channel on YouTube!&#10;&#10;Follow What’s Up Moms on:&#10;Facebook: https://www.facebook.com/WhatsUpMoms&#10;Instagram! http://instagram.com/whatsupmoms&#10;Twitter: http://www.twitter.com/whatsupmoms&#10;Pinterest: http://www.pinterest.com/whatsupmoms&#10;&#10;Follow Brooke on Instagram:  http://instagram.com/bmahan519&#10;Follow Brooke on Pinterest:  http://www.pinterest.com/bmahan519/&#10;&#10;&#10;We provide our videos for entertainment and promotional purposes only. It is your responsibility to evaluate the accuracy, timeliness, completeness, or usefulness of the content, instructions and advice contained in our videos. WUM is not liable for any loss or damage caused by your reliance on anything contained in our videos." id="70" name="Google Shape;70;p15" title="DIY | Best Stress Ball Ever!!">
            <a:hlinkClick r:id="rId3"/>
          </p:cNvPr>
          <p:cNvPicPr preferRelativeResize="0"/>
          <p:nvPr/>
        </p:nvPicPr>
        <p:blipFill>
          <a:blip r:embed="rId4">
            <a:alphaModFix/>
          </a:blip>
          <a:stretch>
            <a:fillRect/>
          </a:stretch>
        </p:blipFill>
        <p:spPr>
          <a:xfrm>
            <a:off x="5212075" y="138275"/>
            <a:ext cx="3360425" cy="2520325"/>
          </a:xfrm>
          <a:prstGeom prst="rect">
            <a:avLst/>
          </a:prstGeom>
          <a:noFill/>
          <a:ln>
            <a:noFill/>
          </a:ln>
        </p:spPr>
      </p:pic>
      <p:pic>
        <p:nvPicPr>
          <p:cNvPr descr="Hello Boosted Fam!&#10;In today's video I'm covering 3 easy Bullet Journal Spreads that you can use to declutter your mind when you're feeling overwhelmed/stressed out!&#10;&#10;Patreon: https://www.patreon.com/TheBoostedJournal&#10;&#10;MORE BULLET JOURNAL VIDEOS:&#10;- How to Bullet Journal: https://www.youtube.com/playlist?list=PLJuWr6Aj-xyF5Ntc71MWTckQUarWizypB&#10;&#10;- Plan With Me's: https://www.youtube.com/playlist?list=PLJuWr6Aj-xyGYKH1SXB4b7dmM-qWfEkuG&#10;&#10;- Flipthroughs: &#10;https://www.youtube.com/playlist?list=PLJuWr6Aj-xyE19TwTN1Yq7_El3FSUoQtJ&#10;&#10;- Spread Ideas:&#10;https://www.youtube.com/playlist?list=PLJuWr6Aj-xyH26RAiZw-wvxr9bKPkxjfO&#10;&#10;- Stationery Reviews:&#10;https://www.youtube.com/playlist?list=PLJuWr6Aj-xyHtOVcGhDXpejoMTiC2nkUj&#10;&#10;Instagram: instagram.com/theboostedjournal/" id="71" name="Google Shape;71;p15" title="Mental Decluttering &amp; Stress Relief | 3 Bullet Journal Spreads | The Boosted Journal">
            <a:hlinkClick r:id="rId5"/>
          </p:cNvPr>
          <p:cNvPicPr preferRelativeResize="0"/>
          <p:nvPr/>
        </p:nvPicPr>
        <p:blipFill>
          <a:blip r:embed="rId6">
            <a:alphaModFix/>
          </a:blip>
          <a:stretch>
            <a:fillRect/>
          </a:stretch>
        </p:blipFill>
        <p:spPr>
          <a:xfrm>
            <a:off x="5212075" y="2845225"/>
            <a:ext cx="3360425" cy="2180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pic>
        <p:nvPicPr>
          <p:cNvPr descr="This whole coronavirus thing is messing up every aspect of society. School is no exception, with millions of students now stuck at home dealing with a bunch of new stress. How do you deal with so much uncertainty in the time of coronavirus?&#10;&#10;We partnered with Peer Health Exchange for this episode. Check out their health resources for teens here: https://www.peerhealthexchange.org/&#10;&#10;TEACHERS: Get your students in the discussion on KQED Learn, a safe place for middle and high school students to investigate controversial topics and share their voices. &#10;&#10;ABOVE THE NOISE is a show that cuts through the hype and investigates the research behind controversial and trending topics in the news. Hosted by Myles Bess.&#10;&#10;*NEW VIDEOS EVERY OTHER WEDNESDAY*&#10;&#10;SUBSCRIBE by clicking the RED BUTTON above.&#10;Follow us on Instagram @kqedabovethenoise&#10;&#10;**What are some general tips to deal with uncertainty and the anxiety it can cause?**&#10;Here are some tips, straight from psychologist Natalie Todd, Clinical Director of the Child and Adolescent Mood and Anxiety Clinic at the University of California, San Francisco.&#10;&#10;Tip 1 - establish a routine.  It doesn’t have to be the same routine you had when you were working or when school was still in session. Keep a schedule of basic stuff you need do, like when you’re going to go to sleep, when you’re going to eat, and when you’re going to get your work done. But don’t forget to schedule time to just relax or talk to your friends. That’s JUST as important.&#10;&#10;Tip 2 -- reach out to people. It sucks to not be able to hang out in person with your friends. But with technology, you can try to recreate those moments.&#10;&#10;Tip 3 -- limit how much time you spend reading about coronavirus. It’s fine to keep up-to-date with the latest coronavirus news, but don’t just keep sitting there, constantly refreshing your browser.&#10;&#10;Tip 4 -- use the time you have to stretch yourself a bit. Challenge yourself with a new activity or learn a new skill that you didn’t have time for before the coronavirus trapped you at home.&#10;&#10;RESOURCES&#10;Coping with stress due to the coronavirus via the CDC&#10;https://www.cdc.gov/coronavirus/2019-ncov/daily-life-coping/managing-stress-anxiety.html&#10;&#10;Mental health coping strategies via the National Alliance on Mental Illness&#10;https://www.nami.org/Blogs/NAMI-Blog/March-2020/Coronavirus-Mental-Health-Coping-Strategies&#10;&#10;FOR EDUCATORS&#10;KQED Learn https://learn.kqed.org  &#10;KQED Teach https://teach.kqed.org &#10;KQED Education https://ww2.kqed.org/education &#10;https://www.facebook.com/KQEDEducation &#10;https://twitter.com/KQEDedspace &#10;https://www.instagram.com/kqededucation &#10;About KQED&#10;KQED, an NPR and PBS affiliate in San Francisco, CA, serves Northern California and beyond with a public-supported alternative to commercial TV, Radio, and web media. Funding for Above the Noise is provided in part by the Corporation for Public Broadcasting, Silver Giving Foundation, Stuart Foundation, and William and Flora Hewlett Foundation." id="76" name="Google Shape;76;p16" title="Everything's Canceled: Coping Tips Straight from a Psychologist">
            <a:hlinkClick r:id="rId3"/>
          </p:cNvPr>
          <p:cNvPicPr preferRelativeResize="0"/>
          <p:nvPr/>
        </p:nvPicPr>
        <p:blipFill>
          <a:blip r:embed="rId4">
            <a:alphaModFix/>
          </a:blip>
          <a:stretch>
            <a:fillRect/>
          </a:stretch>
        </p:blipFill>
        <p:spPr>
          <a:xfrm>
            <a:off x="263424" y="1837925"/>
            <a:ext cx="4059950" cy="3044975"/>
          </a:xfrm>
          <a:prstGeom prst="rect">
            <a:avLst/>
          </a:prstGeom>
          <a:noFill/>
          <a:ln>
            <a:noFill/>
          </a:ln>
        </p:spPr>
      </p:pic>
      <p:pic>
        <p:nvPicPr>
          <p:cNvPr descr="Teens know stress. And with a chem test tomorrow, practice until 8 tonight, and a band performance this weekend, it's no wonder that teens sometimes feel like they just can't deal. But here's the good news: All that stress that drives teens crazy can actually be used for good. Check out this video from Choices magazine to find out how.&#10;&#10;Want more teen-centric videos, news, advice, and info? Check out www.TeenBeing.com to stay up-to-date on all things teen.&#10;&#10;Written by: Berna Anat&#10;Starring: Berna Anat &amp; the teens of the McBurney YMCA&#10;Story Editing by: Margaret Kaminski&#10;Created in collaboration with Choices Magazine (choices.scholastic.com)&#10;" id="77" name="Google Shape;77;p16" title="Choices Magazine Presents: How to Deal with Stress">
            <a:hlinkClick r:id="rId5"/>
          </p:cNvPr>
          <p:cNvPicPr preferRelativeResize="0"/>
          <p:nvPr/>
        </p:nvPicPr>
        <p:blipFill>
          <a:blip r:embed="rId6">
            <a:alphaModFix/>
          </a:blip>
          <a:stretch>
            <a:fillRect/>
          </a:stretch>
        </p:blipFill>
        <p:spPr>
          <a:xfrm>
            <a:off x="4869175" y="1780775"/>
            <a:ext cx="3881626" cy="2733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Breathing and </a:t>
            </a:r>
            <a:r>
              <a:rPr lang="en"/>
              <a:t>Exercise</a:t>
            </a:r>
            <a:r>
              <a:rPr lang="en"/>
              <a:t> </a:t>
            </a:r>
            <a:endParaRPr/>
          </a:p>
        </p:txBody>
      </p:sp>
      <p:pic>
        <p:nvPicPr>
          <p:cNvPr descr="http://www.gozen.com - This is a great breathing exercise for both adults and children to help alleviate anxiety. Basic breathing exercises that encourage breath control can help release stress. Feel free to modify it so it suits your comfort level and needs.&#10;&#10;Remember, like anything, this is not a one-size-fits all solution. Make sure you always consult with a physician to make sure an exercise is right for you. &#10;&#10;Learn more about the relief of childhood anxiety here: http://www.gozen.com" id="83" name="Google Shape;83;p17" title="4-7-8 Breathing Exercise by GoZen">
            <a:hlinkClick r:id="rId3"/>
          </p:cNvPr>
          <p:cNvPicPr preferRelativeResize="0"/>
          <p:nvPr/>
        </p:nvPicPr>
        <p:blipFill>
          <a:blip r:embed="rId4">
            <a:alphaModFix/>
          </a:blip>
          <a:stretch>
            <a:fillRect/>
          </a:stretch>
        </p:blipFill>
        <p:spPr>
          <a:xfrm>
            <a:off x="6261350" y="152400"/>
            <a:ext cx="2730250" cy="2047687"/>
          </a:xfrm>
          <a:prstGeom prst="rect">
            <a:avLst/>
          </a:prstGeom>
          <a:noFill/>
          <a:ln>
            <a:noFill/>
          </a:ln>
        </p:spPr>
      </p:pic>
      <p:pic>
        <p:nvPicPr>
          <p:cNvPr descr="A 15 minute yoga class for teens to manage and decrease stress, created for ages 13-18 by Brynne Caleda with Yoga Ed. &#10;&#10;Discover more classes for children and teens: https://academy.yogaed.com/p/subscription-pass" id="84" name="Google Shape;84;p17" title="Yoga for Stress | Teens Yoga Class with Yoga Ed">
            <a:hlinkClick r:id="rId5"/>
          </p:cNvPr>
          <p:cNvPicPr preferRelativeResize="0"/>
          <p:nvPr/>
        </p:nvPicPr>
        <p:blipFill>
          <a:blip r:embed="rId6">
            <a:alphaModFix/>
          </a:blip>
          <a:stretch>
            <a:fillRect/>
          </a:stretch>
        </p:blipFill>
        <p:spPr>
          <a:xfrm>
            <a:off x="6261350" y="2352487"/>
            <a:ext cx="2730250" cy="204768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Get better sleep</a:t>
            </a:r>
            <a:endParaRPr/>
          </a:p>
        </p:txBody>
      </p:sp>
      <p:sp>
        <p:nvSpPr>
          <p:cNvPr id="90" name="Google Shape;90;p18"/>
          <p:cNvSpPr txBox="1"/>
          <p:nvPr/>
        </p:nvSpPr>
        <p:spPr>
          <a:xfrm>
            <a:off x="0" y="4012600"/>
            <a:ext cx="4572000" cy="100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u="sng">
                <a:solidFill>
                  <a:srgbClr val="1155CC"/>
                </a:solidFill>
                <a:hlinkClick r:id="rId3">
                  <a:extLst>
                    <a:ext uri="{A12FA001-AC4F-418D-AE19-62706E023703}">
                      <ahyp:hlinkClr val="tx"/>
                    </a:ext>
                  </a:extLst>
                </a:hlinkClick>
              </a:rPr>
              <a:t>https://drcraigcanapari.com/eight-teen-sleep-tips/</a:t>
            </a:r>
            <a:endParaRPr sz="2000">
              <a:solidFill>
                <a:srgbClr val="1155CC"/>
              </a:solidFill>
            </a:endParaRPr>
          </a:p>
        </p:txBody>
      </p:sp>
      <p:pic>
        <p:nvPicPr>
          <p:cNvPr descr="Sign up for our WellCast newsletter for more of the love, lolz and happy! http://goo.gl/GTLhb&#10;&#10;Do you lie in bed for hours, staring at the clock? Do you wake up feeling groggy and slow? Lack of sleep can do a lot more make you have a bad morning—it can hurt your mental and physical health. Today we're going to show you why getting that shuteye is so important and teach you five easy ways to get all the refreshing sleep you need.&#10;&#10;Check out some other awesome episodes of WellCast:&#10;&#10;1. Coming Out http://goo.gl/amysN &#10;2. Coping With Grief http://goo.gl/aD4OH &#10;3. How to Break the Ice http://goo.gl/CmS8O &#10;4. Dealing With Rejection http://goo.gl/f3Pw5 &#10;5. Party Survival Guide for Introverts http://goo.gl/WYZVe &#10;&#10;ABOUT WELLCAST:&#10;&#10;In this twice-a-week show, we explore the physical, mental and emotional paths to wellness. With an emphasis on education, the show addresses both the latest trends and long-standing practices of wellness—everything from the efficacy of the gratitude experiment to the importance of sunshine and vitamin D. Follow along as your host, Kate, guides you through a bi-weekly journaling exercises that helps you apply what you've learned. The ultimate goal: one year, one show, one journal, one collective journey to wellness.&#10;&#10;Like us on Facebook! http://www.facebook.com/pages/WellCast/125889220888704&#10;Follow us on Twitter! http://www.twitter.com/watchwellcast&#10;Find us on Google+ https://plus.google.com/u/0/101009708775063073461/posts&#10;Follow us on Tumblr! http://watchwellcast.tumblr.com&#10;Follow us on Instagram! http://goo.gl/q3IUC&#10;Follow us on Pinterest! http://goo.gl/lNhu2" id="91" name="Google Shape;91;p18" title="How to Sleep Better">
            <a:hlinkClick r:id="rId4"/>
          </p:cNvPr>
          <p:cNvPicPr preferRelativeResize="0"/>
          <p:nvPr/>
        </p:nvPicPr>
        <p:blipFill>
          <a:blip r:embed="rId5">
            <a:alphaModFix/>
          </a:blip>
          <a:stretch>
            <a:fillRect/>
          </a:stretch>
        </p:blipFill>
        <p:spPr>
          <a:xfrm>
            <a:off x="5019925" y="504325"/>
            <a:ext cx="3819275" cy="2864456"/>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1000"/>
                                        <p:tgtEl>
                                          <p:spTgt spid="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